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  <p:sldMasterId id="2147483682" r:id="rId4"/>
    <p:sldMasterId id="2147483683" r:id="rId5"/>
  </p:sldMasterIdLst>
  <p:notesMasterIdLst>
    <p:notesMasterId r:id="rId78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x="9144000" cy="6858000" type="screen4x3"/>
  <p:notesSz cx="6858000" cy="9144000"/>
  <p:embeddedFontLst>
    <p:embeddedFont>
      <p:font typeface="Open Sans" panose="020B0604020202020204" charset="0"/>
      <p:regular r:id="rId79"/>
      <p:bold r:id="rId80"/>
      <p:italic r:id="rId81"/>
      <p:boldItalic r:id="rId82"/>
    </p:embeddedFont>
    <p:embeddedFont>
      <p:font typeface="Corbel" panose="020B0503020204020204" pitchFamily="34" charset="0"/>
      <p:regular r:id="rId83"/>
      <p:bold r:id="rId84"/>
      <p:italic r:id="rId85"/>
      <p:boldItalic r:id="rId86"/>
    </p:embeddedFont>
    <p:embeddedFont>
      <p:font typeface="Helvetica Neue Light" panose="020B0604020202020204" charset="0"/>
      <p:regular r:id="rId87"/>
      <p:bold r:id="rId88"/>
      <p:italic r:id="rId89"/>
      <p:boldItalic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Open Sans SemiBold" panose="020B0604020202020204" charset="0"/>
      <p:regular r:id="rId95"/>
      <p:bold r:id="rId96"/>
      <p:italic r:id="rId97"/>
      <p:boldItalic r:id="rId98"/>
    </p:embeddedFont>
    <p:embeddedFont>
      <p:font typeface="Open Sans ExtraBold" panose="020B0604020202020204" charset="0"/>
      <p:bold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9.fntdata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2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exander_H/scraping-wikipedia-with-python-8000fc9c9e6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2879b442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2879b442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744dc0b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d744dc0b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744dc0b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744dc0b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9a142e31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9a142e31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9a142e31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9a142e31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9a142e31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9a142e31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https://medium.com/@Alexander_H/scraping-wikipedia-with-python-8000fc9c9e6c</a:t>
            </a:r>
            <a:r>
              <a:rPr lang="en"/>
              <a:t> for inspiration!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9d3ac6ca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9d3ac6ca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7ca230bb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7ca230bb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b85a629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b85a629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9a142e31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9a142e31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9a142e31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9a142e31a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145680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145680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in more than 400 cities and growing every 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62f5eb08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62f5eb08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9a142e31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9a142e31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e372a9f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e372a9f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9a142e31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9a142e31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9a142e31a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9a142e31a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9a142e31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9a142e31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b881bded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b881bded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b881bded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b881bded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b881bded5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b881bded5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b881bded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b881bded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7d8e431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57d8e431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d62a39e9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d62a39e9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description of Credentials: They are variables we use for authentication. For example, your username and password are Login Credentials. Environment Credentials are things that the application needs in order to run - like which Port we’re using.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ba221382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ba221382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2879b44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2879b44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‘pass’ line is a placeholder which allows the function to be non-empty. We delete it when we’re adding in these lines of code as this is the replacement.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e372a9f6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e372a9f6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ba221382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ba221382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e372a9f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e372a9f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lines 18-20 of code.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return line is on one line - it’s condensed here due to space constraints.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ba221382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ba221382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Line 10 can be all on a single line, it’s split across multiple lines here to save 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out for the order of the ( and { tags on line 10.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9a157d0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9a157d0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e372a9f6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e372a9f6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9a157d0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9a157d0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Watch out for the indentation here: we have a loop inside a loop!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145680d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145680d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e372a9f6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e372a9f6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Watch out for the indentation here: we have a loop inside a loop!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a221382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a221382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out for the indentation here: we have a loop inside a loop!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d2879b44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d2879b44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ba221382a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ba221382a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5ba221382a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5ba221382a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nothing happens?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may have gone wrong under the hood. See if any errors are occuring  by clicking Tools &gt; Logs &gt; Console in the Glitch Window. If there’s an error on the code, the Console will hopefully tell you which file and line it is occuring in.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ba221382a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ba221382a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d2879b44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d2879b44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ba221382a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ba221382a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ba221382a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ba221382a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ba221382a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ba221382a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9a142e31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9a142e31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ba221382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5ba221382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d2879b44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d2879b44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ba221382a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ba221382a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ba221382a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ba221382a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function in full, for reference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d2879b442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d2879b442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4d2879b44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4d2879b44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d2879b44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d2879b44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ba221382a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ba221382a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alternate solution is to directly call the function within the random choice, e.g. random.choice(clean_tweets_data(tweets)).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4d2879b44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4d2879b44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2879b44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2879b44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9a142e31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9a142e31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2879b44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2879b44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d2879b44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d2879b44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d2879b44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4d2879b44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d2879b442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d2879b442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d2879b44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d2879b44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4d2879b44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4d2879b442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d2879b442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d2879b442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462f5eb08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462f5eb08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62f5eb08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62f5eb08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62f5eb08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62f5eb08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the slide.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taking the quiz. Encourage them all to take it, and pass out stickers to participants who earn 100s. Also encourage participants to take the survey - let them know that Localhost takes their feedback very seriously and we use their feedback to make the workshop better for future participants.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8f18e19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8f18e19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62f5eb08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62f5eb08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62f5eb0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62f5eb0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d2879b442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d2879b442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9a142e31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9a142e31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9a157d0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9a157d0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" name="Google Shape;8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bg>
      <p:bgPr>
        <a:solidFill>
          <a:srgbClr val="5EA5E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4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-8930"/>
            <a:ext cx="9144000" cy="5445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7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0" y="535781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353535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9" name="Google Shape;89;p13" descr="localhost_light_grey_versi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297" y="85516"/>
            <a:ext cx="1663200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4435447" y="6505277"/>
            <a:ext cx="264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lang="en" b="1" baseline="30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22612"/>
          <a:stretch/>
        </p:blipFill>
        <p:spPr>
          <a:xfrm>
            <a:off x="2105175" y="91891"/>
            <a:ext cx="1483275" cy="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673150" y="85516"/>
            <a:ext cx="588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sz="5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049175" y="2524775"/>
            <a:ext cx="30435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Python?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 Up Glitch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t="1613" r="12541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810000" y="2267800"/>
            <a:ext cx="75240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Basic Training: Intro to Python Skills for AI, Part II</a:t>
            </a:r>
            <a:endParaRPr sz="6200"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863100" y="1845997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2901951" y="864108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900934" y="1298448"/>
            <a:ext cx="54864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2900934" y="868680"/>
            <a:ext cx="26061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2"/>
          </p:nvPr>
        </p:nvSpPr>
        <p:spPr>
          <a:xfrm>
            <a:off x="5863590" y="868680"/>
            <a:ext cx="26061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2900934" y="1023586"/>
            <a:ext cx="26061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2"/>
          </p:nvPr>
        </p:nvSpPr>
        <p:spPr>
          <a:xfrm>
            <a:off x="2900934" y="1930936"/>
            <a:ext cx="26061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3"/>
          </p:nvPr>
        </p:nvSpPr>
        <p:spPr>
          <a:xfrm>
            <a:off x="5863847" y="1023586"/>
            <a:ext cx="260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4"/>
          </p:nvPr>
        </p:nvSpPr>
        <p:spPr>
          <a:xfrm>
            <a:off x="5863847" y="1930936"/>
            <a:ext cx="26061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192024" y="1143000"/>
            <a:ext cx="21261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2900934" y="868680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2"/>
          </p:nvPr>
        </p:nvSpPr>
        <p:spPr>
          <a:xfrm>
            <a:off x="192024" y="3494176"/>
            <a:ext cx="2126100" cy="2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92024" y="1143000"/>
            <a:ext cx="21261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8"/>
          <p:cNvSpPr>
            <a:spLocks noGrp="1"/>
          </p:cNvSpPr>
          <p:nvPr>
            <p:ph type="pic" idx="2"/>
          </p:nvPr>
        </p:nvSpPr>
        <p:spPr>
          <a:xfrm>
            <a:off x="2677983" y="767419"/>
            <a:ext cx="6086400" cy="533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192024" y="3493008"/>
            <a:ext cx="21261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ftr" idx="11"/>
          </p:nvPr>
        </p:nvSpPr>
        <p:spPr>
          <a:xfrm>
            <a:off x="2624326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 rot="5400000">
            <a:off x="3084801" y="681258"/>
            <a:ext cx="51207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5400000">
            <a:off x="-1133550" y="2409750"/>
            <a:ext cx="49530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 rot="5400000">
            <a:off x="3083784" y="685830"/>
            <a:ext cx="51207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3" name="Google Shape;20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3" name="Google Shape;21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sz="5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049175" y="2524775"/>
            <a:ext cx="30435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What's Python?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 Up Glitch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2" name="Google Shape;222;p3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373050" y="3270288"/>
            <a:ext cx="83979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Part I </a:t>
            </a:r>
            <a:endParaRPr sz="3000" b="1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2">
            <a:alphaModFix/>
          </a:blip>
          <a:srcRect t="75085"/>
          <a:stretch/>
        </p:blipFill>
        <p:spPr>
          <a:xfrm>
            <a:off x="82275" y="2277650"/>
            <a:ext cx="8979426" cy="15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3623499" y="1421279"/>
            <a:ext cx="418200" cy="4182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endParaRPr sz="5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3778736" y="15646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35"/>
          <p:cNvCxnSpPr/>
          <p:nvPr/>
        </p:nvCxnSpPr>
        <p:spPr>
          <a:xfrm>
            <a:off x="2791500" y="4352225"/>
            <a:ext cx="34452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07" y="4796527"/>
            <a:ext cx="2835570" cy="60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sz="5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3083350" y="2495300"/>
            <a:ext cx="4127700" cy="21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Recap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Explore the code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Write Code!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5701737" y="91900"/>
            <a:ext cx="3389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Python II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56962"/>
            <a:ext cx="1231881" cy="4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/>
        </p:nvSpPr>
        <p:spPr>
          <a:xfrm>
            <a:off x="1700210" y="98550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bg>
      <p:bgPr>
        <a:solidFill>
          <a:srgbClr val="5EA5E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l="6231" r="4880"/>
          <a:stretch/>
        </p:blipFill>
        <p:spPr>
          <a:xfrm>
            <a:off x="0" y="0"/>
            <a:ext cx="91440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/>
        </p:nvSpPr>
        <p:spPr>
          <a:xfrm>
            <a:off x="986250" y="2267797"/>
            <a:ext cx="71715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Python Part II</a:t>
            </a:r>
            <a:endParaRPr sz="7200"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3863100" y="1845997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650" y="91876"/>
            <a:ext cx="915601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bg>
      <p:bgPr>
        <a:solidFill>
          <a:srgbClr val="5EA5E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" name="Google Shape;48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lang="en" b="1" baseline="30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b="1885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lang="en" b="1" baseline="30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1885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472458" y="64462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860100" y="11206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sz="5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1955550" y="2277550"/>
            <a:ext cx="5607900" cy="3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Introduction to Quorum</a:t>
            </a:r>
            <a:r>
              <a:rPr lang="en" sz="2400" baseline="30000"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Setting 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Run Quorum</a:t>
            </a:r>
            <a:r>
              <a:rPr lang="en" sz="2400" baseline="30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The Marketplace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Solidity &amp; Smart Contracts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w="19050" cap="flat" cmpd="sng">
            <a:solidFill>
              <a:srgbClr val="3535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w="952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63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6025351" y="91900"/>
            <a:ext cx="2995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lang="en" b="1" baseline="30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endParaRPr b="1" baseline="300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1806763" y="91900"/>
            <a:ext cx="345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1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18850"/>
          <a:stretch/>
        </p:blipFill>
        <p:spPr>
          <a:xfrm>
            <a:off x="2034925" y="48275"/>
            <a:ext cx="1771650" cy="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l="15934" r="1160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/>
          <p:nvPr/>
        </p:nvSpPr>
        <p:spPr>
          <a:xfrm>
            <a:off x="403350" y="1980138"/>
            <a:ext cx="83373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Blockchain Basics: </a:t>
            </a:r>
            <a:endParaRPr sz="45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An Introduction to Quorum</a:t>
            </a:r>
            <a:r>
              <a:rPr lang="en" sz="4500" baseline="30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®</a:t>
            </a:r>
            <a:r>
              <a:rPr lang="en" sz="45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, created by J.P. Morgan</a:t>
            </a:r>
            <a:endParaRPr sz="45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v.0.0.2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3623499" y="1040279"/>
            <a:ext cx="418200" cy="4182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endParaRPr sz="5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1"/>
          <p:cNvSpPr/>
          <p:nvPr/>
        </p:nvSpPr>
        <p:spPr>
          <a:xfrm rot="5400000">
            <a:off x="4317212" y="6453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endParaRPr sz="5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3778736" y="11836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948927"/>
            <a:ext cx="2835570" cy="606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1"/>
          <p:cNvCxnSpPr/>
          <p:nvPr/>
        </p:nvCxnSpPr>
        <p:spPr>
          <a:xfrm>
            <a:off x="2849400" y="4580825"/>
            <a:ext cx="34452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050" y="5738150"/>
            <a:ext cx="2437900" cy="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1" y="758952"/>
            <a:ext cx="25827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861898" y="758952"/>
            <a:ext cx="288000" cy="5331000"/>
          </a:xfrm>
          <a:prstGeom prst="rect">
            <a:avLst/>
          </a:prstGeom>
          <a:solidFill>
            <a:srgbClr val="C8C8C8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2901951" y="864108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196849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2901951" y="6356350"/>
            <a:ext cx="443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AEAEA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lhlocal.host/glitch-python-i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hlocal.host/glitch-bot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What's web scraping? </a:t>
            </a:r>
            <a:endParaRPr sz="3000"/>
          </a:p>
        </p:txBody>
      </p:sp>
      <p:sp>
        <p:nvSpPr>
          <p:cNvPr id="331" name="Google Shape;331;p47"/>
          <p:cNvSpPr txBox="1"/>
          <p:nvPr/>
        </p:nvSpPr>
        <p:spPr>
          <a:xfrm>
            <a:off x="427225" y="4092613"/>
            <a:ext cx="58479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562000" y="2887900"/>
            <a:ext cx="79275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Lots of information on the internet is text. Python has some libraries that you can use to easily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scrape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that text, or copy it from the website into a file.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libraries have documentation to help 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learn how to use the library.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3" name="Google Shape;333;p47"/>
          <p:cNvGrpSpPr/>
          <p:nvPr/>
        </p:nvGrpSpPr>
        <p:grpSpPr>
          <a:xfrm>
            <a:off x="5164033" y="4557169"/>
            <a:ext cx="3239968" cy="1788132"/>
            <a:chOff x="174694" y="3379625"/>
            <a:chExt cx="4195220" cy="973663"/>
          </a:xfrm>
        </p:grpSpPr>
        <p:grpSp>
          <p:nvGrpSpPr>
            <p:cNvPr id="334" name="Google Shape;334;p47"/>
            <p:cNvGrpSpPr/>
            <p:nvPr/>
          </p:nvGrpSpPr>
          <p:grpSpPr>
            <a:xfrm>
              <a:off x="174706" y="3621588"/>
              <a:ext cx="4195208" cy="731700"/>
              <a:chOff x="160481" y="-12"/>
              <a:chExt cx="5525100" cy="731700"/>
            </a:xfrm>
          </p:grpSpPr>
          <p:sp>
            <p:nvSpPr>
              <p:cNvPr id="335" name="Google Shape;335;p47"/>
              <p:cNvSpPr/>
              <p:nvPr/>
            </p:nvSpPr>
            <p:spPr>
              <a:xfrm>
                <a:off x="160481" y="-12"/>
                <a:ext cx="5525100" cy="731700"/>
              </a:xfrm>
              <a:prstGeom prst="rect">
                <a:avLst/>
              </a:prstGeom>
              <a:solidFill>
                <a:srgbClr val="5EA5E5"/>
              </a:solidFill>
              <a:ln w="25400" cap="flat" cmpd="sng">
                <a:solidFill>
                  <a:srgbClr val="353535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endParaRPr sz="25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36" name="Google Shape;336;p47"/>
              <p:cNvSpPr txBox="1"/>
              <p:nvPr/>
            </p:nvSpPr>
            <p:spPr>
              <a:xfrm>
                <a:off x="218231" y="40941"/>
                <a:ext cx="5409600" cy="6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lvl="0" indent="0" algn="l" rtl="0">
                  <a:lnSpc>
                    <a:spcPct val="12545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 b="1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Scrape</a:t>
                </a:r>
                <a:r>
                  <a:rPr lang="en" sz="17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7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 collect all of the data (code) from a webpage</a:t>
                </a:r>
                <a:endParaRPr sz="1700" b="1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37" name="Google Shape;337;p47"/>
            <p:cNvSpPr/>
            <p:nvPr/>
          </p:nvSpPr>
          <p:spPr>
            <a:xfrm>
              <a:off x="174694" y="3379625"/>
              <a:ext cx="4195200" cy="242100"/>
            </a:xfrm>
            <a:prstGeom prst="rect">
              <a:avLst/>
            </a:prstGeom>
            <a:solidFill>
              <a:srgbClr val="292929"/>
            </a:solidFill>
            <a:ln w="25400" cap="flat" cmpd="sng">
              <a:solidFill>
                <a:srgbClr val="35353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lang="en" sz="1800" b="1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sz="1800" b="1" i="0" u="none" strike="noStrike" cap="non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What's web scraping? </a:t>
            </a:r>
            <a:endParaRPr sz="3000"/>
          </a:p>
        </p:txBody>
      </p:sp>
      <p:sp>
        <p:nvSpPr>
          <p:cNvPr id="343" name="Google Shape;343;p48"/>
          <p:cNvSpPr txBox="1"/>
          <p:nvPr/>
        </p:nvSpPr>
        <p:spPr>
          <a:xfrm>
            <a:off x="2849225" y="2850400"/>
            <a:ext cx="57927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see the Beautiful Soup documentation here: 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mlhlocal.host/beautiful-soup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won't need the documentation today, but you should get used to reading and learning from documentation. It's a very important skill for all developers to have!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01" y="2593601"/>
            <a:ext cx="1974679" cy="2353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1277250" y="2330850"/>
            <a:ext cx="65895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make your own copy of the code on Glitch.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read through the code and discuss it with others.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You'll write some missing Python code.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you'll recap and take a quiz!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722525" y="1533838"/>
            <a:ext cx="7698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These are the steps you'll need to take: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are you going to rebuild it? </a:t>
            </a:r>
            <a:endParaRPr sz="3000"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188" y="5045848"/>
            <a:ext cx="1006750" cy="7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385" y="4933850"/>
            <a:ext cx="1006750" cy="1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/>
          <p:cNvPicPr preferRelativeResize="0"/>
          <p:nvPr/>
        </p:nvPicPr>
        <p:blipFill rotWithShape="1">
          <a:blip r:embed="rId5">
            <a:alphaModFix/>
          </a:blip>
          <a:srcRect t="10208" b="18849"/>
          <a:stretch/>
        </p:blipFill>
        <p:spPr>
          <a:xfrm>
            <a:off x="5551988" y="5098201"/>
            <a:ext cx="2350175" cy="6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86100" y="784500"/>
            <a:ext cx="89718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That may sound like a lot of steps. Part of coding/programming is learning how all the different tools work and how they work together. </a:t>
            </a:r>
            <a:br>
              <a:rPr lang="en" sz="2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2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know you can do it! </a:t>
            </a:r>
            <a:endParaRPr sz="27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/>
        </p:nvSpPr>
        <p:spPr>
          <a:xfrm>
            <a:off x="288275" y="2138225"/>
            <a:ext cx="4788900" cy="4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The majority of the time, when something isn't working with your code, it's as simple as a typo. Make sure that you've typed everything correctly before moving on to other debugging techniques.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Glitch has a really cool rewind feature. If your code was working before, and it's not working now, use the rewind feature to back up.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It's okay to make mistakes! You're learning something new, and that's really tricky.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288275" y="1404475"/>
            <a:ext cx="85674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Writing code is tricky. Pay attention to the following best practices!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things to keep in mind</a:t>
            </a:r>
            <a:endParaRPr sz="3000"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050" y="2693100"/>
            <a:ext cx="3247099" cy="32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Let's get started!</a:t>
            </a:r>
            <a:endParaRPr sz="28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75" y="266408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>
            <a:spLocks noGrp="1"/>
          </p:cNvSpPr>
          <p:nvPr>
            <p:ph type="title"/>
          </p:nvPr>
        </p:nvSpPr>
        <p:spPr>
          <a:xfrm>
            <a:off x="161550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Python Skills Did We Learn Last Time?</a:t>
            </a:r>
            <a:endParaRPr sz="3000"/>
          </a:p>
        </p:txBody>
      </p:sp>
      <p:sp>
        <p:nvSpPr>
          <p:cNvPr id="383" name="Google Shape;383;p54"/>
          <p:cNvSpPr txBox="1"/>
          <p:nvPr/>
        </p:nvSpPr>
        <p:spPr>
          <a:xfrm>
            <a:off x="325050" y="1747275"/>
            <a:ext cx="5470200" cy="4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 b="1">
                <a:latin typeface="Open Sans"/>
                <a:ea typeface="Open Sans"/>
                <a:cs typeface="Open Sans"/>
                <a:sym typeface="Open Sans"/>
              </a:rPr>
              <a:t>Variables: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variables in programming are a lot like variables in math! They store information for us.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 b="1">
                <a:latin typeface="Open Sans"/>
                <a:ea typeface="Open Sans"/>
                <a:cs typeface="Open Sans"/>
                <a:sym typeface="Open Sans"/>
              </a:rPr>
              <a:t>Loops: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loops are a structure your program can use to perform the same task multiple times (rather than coding it out by hand every time).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 b="1">
                <a:latin typeface="Open Sans"/>
                <a:ea typeface="Open Sans"/>
                <a:cs typeface="Open Sans"/>
                <a:sym typeface="Open Sans"/>
              </a:rPr>
              <a:t>Functions: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a structure you can use in your program to reuse bits of code throughout the program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Open Sans"/>
              <a:buAutoNum type="arabicPeriod"/>
            </a:pPr>
            <a:r>
              <a:rPr lang="en" sz="1600" b="1">
                <a:latin typeface="Open Sans"/>
                <a:ea typeface="Open Sans"/>
                <a:cs typeface="Open Sans"/>
                <a:sym typeface="Open Sans"/>
              </a:rPr>
              <a:t>Libraries: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 collection of functions someone wrote, which we can import into our own programs to use.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425" y="1624550"/>
            <a:ext cx="1448250" cy="14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3" y="3027350"/>
            <a:ext cx="1533050" cy="15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4438" y="4642525"/>
            <a:ext cx="1824200" cy="1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/>
        </p:nvSpPr>
        <p:spPr>
          <a:xfrm>
            <a:off x="288300" y="1319750"/>
            <a:ext cx="8567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will learn the following Python skills so that you can clean some data.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55"/>
          <p:cNvSpPr txBox="1">
            <a:spLocks noGrp="1"/>
          </p:cNvSpPr>
          <p:nvPr>
            <p:ph type="title"/>
          </p:nvPr>
        </p:nvSpPr>
        <p:spPr>
          <a:xfrm>
            <a:off x="161550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Will You Learn Today? </a:t>
            </a:r>
            <a:endParaRPr sz="3000"/>
          </a:p>
        </p:txBody>
      </p:sp>
      <p:sp>
        <p:nvSpPr>
          <p:cNvPr id="393" name="Google Shape;393;p55"/>
          <p:cNvSpPr txBox="1"/>
          <p:nvPr/>
        </p:nvSpPr>
        <p:spPr>
          <a:xfrm>
            <a:off x="446025" y="2286675"/>
            <a:ext cx="60390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– a programming concept used to work with text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Imports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– using data or functions from other sources (like libraries or other files in our project)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275" y="4429125"/>
            <a:ext cx="2010900" cy="20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25" y="2137125"/>
            <a:ext cx="2115150" cy="211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55"/>
          <p:cNvGrpSpPr/>
          <p:nvPr/>
        </p:nvGrpSpPr>
        <p:grpSpPr>
          <a:xfrm>
            <a:off x="609006" y="4521335"/>
            <a:ext cx="5713035" cy="1664982"/>
            <a:chOff x="174710" y="3371420"/>
            <a:chExt cx="4195208" cy="1859485"/>
          </a:xfrm>
        </p:grpSpPr>
        <p:grpSp>
          <p:nvGrpSpPr>
            <p:cNvPr id="397" name="Google Shape;397;p55"/>
            <p:cNvGrpSpPr/>
            <p:nvPr/>
          </p:nvGrpSpPr>
          <p:grpSpPr>
            <a:xfrm>
              <a:off x="174710" y="3824497"/>
              <a:ext cx="4195208" cy="1406407"/>
              <a:chOff x="160487" y="202897"/>
              <a:chExt cx="5525100" cy="1406407"/>
            </a:xfrm>
          </p:grpSpPr>
          <p:sp>
            <p:nvSpPr>
              <p:cNvPr id="398" name="Google Shape;398;p55"/>
              <p:cNvSpPr/>
              <p:nvPr/>
            </p:nvSpPr>
            <p:spPr>
              <a:xfrm>
                <a:off x="160487" y="202897"/>
                <a:ext cx="5525100" cy="1406400"/>
              </a:xfrm>
              <a:prstGeom prst="rect">
                <a:avLst/>
              </a:prstGeom>
              <a:solidFill>
                <a:srgbClr val="5EA5E5"/>
              </a:solidFill>
              <a:ln w="25400" cap="flat" cmpd="sng">
                <a:solidFill>
                  <a:srgbClr val="353535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endParaRPr sz="25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99" name="Google Shape;399;p55"/>
              <p:cNvSpPr txBox="1"/>
              <p:nvPr/>
            </p:nvSpPr>
            <p:spPr>
              <a:xfrm>
                <a:off x="240440" y="271604"/>
                <a:ext cx="5367000" cy="133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t" anchorCtr="0">
                <a:noAutofit/>
              </a:bodyPr>
              <a:lstStyle/>
              <a:p>
                <a:pPr marL="0" lvl="0" indent="0" algn="l" rtl="0">
                  <a:lnSpc>
                    <a:spcPct val="125454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600" b="1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cleaning</a:t>
                </a:r>
                <a:r>
                  <a:rPr lang="en" sz="16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6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using code to remove or edit parts of data that we don't want, to standardize it and make it easier to work with </a:t>
                </a:r>
                <a:endParaRPr sz="1800" b="1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00" name="Google Shape;400;p55"/>
            <p:cNvSpPr/>
            <p:nvPr/>
          </p:nvSpPr>
          <p:spPr>
            <a:xfrm>
              <a:off x="174710" y="3371420"/>
              <a:ext cx="4195200" cy="453000"/>
            </a:xfrm>
            <a:prstGeom prst="rect">
              <a:avLst/>
            </a:prstGeom>
            <a:solidFill>
              <a:srgbClr val="292929"/>
            </a:solidFill>
            <a:ln w="25400" cap="flat" cmpd="sng">
              <a:solidFill>
                <a:srgbClr val="35353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lang="en" sz="1800" b="1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sz="1800" b="1" i="0" u="none" strike="noStrike" cap="non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best way to learn to code is to CODE, not to read about it, so let's dive in!</a:t>
            </a:r>
            <a:endParaRPr sz="28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161550" y="1869800"/>
            <a:ext cx="88209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en" sz="30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000" b="1" i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lang="en" sz="30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  <a:endParaRPr sz="30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327825" y="2920148"/>
            <a:ext cx="2556900" cy="2240400"/>
          </a:xfrm>
          <a:prstGeom prst="rect">
            <a:avLst/>
          </a:prstGeom>
          <a:solidFill>
            <a:srgbClr val="5EA5E5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lang="en" sz="36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3600" b="1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  <a:endParaRPr sz="1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3293550" y="2920148"/>
            <a:ext cx="2556900" cy="2240400"/>
          </a:xfrm>
          <a:prstGeom prst="rect">
            <a:avLst/>
          </a:prstGeom>
          <a:solidFill>
            <a:srgbClr val="5EA5E5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lang="en" sz="36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4800" b="1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6259275" y="2920148"/>
            <a:ext cx="2556900" cy="2240400"/>
          </a:xfrm>
          <a:prstGeom prst="rect">
            <a:avLst/>
          </a:prstGeom>
          <a:solidFill>
            <a:srgbClr val="5EA5E5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  <a:r>
              <a:rPr lang="en" sz="36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4800" b="1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CITIES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48" y="442550"/>
            <a:ext cx="2556899" cy="10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80850" y="5559000"/>
            <a:ext cx="8982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  <a:endParaRPr sz="22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  <a:endParaRPr sz="2200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75" y="322885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Glitch</a:t>
            </a:r>
            <a:endParaRPr sz="3000"/>
          </a:p>
        </p:txBody>
      </p:sp>
      <p:sp>
        <p:nvSpPr>
          <p:cNvPr id="416" name="Google Shape;416;p58"/>
          <p:cNvSpPr/>
          <p:nvPr/>
        </p:nvSpPr>
        <p:spPr>
          <a:xfrm>
            <a:off x="4568875" y="2633250"/>
            <a:ext cx="3495000" cy="615000"/>
          </a:xfrm>
          <a:prstGeom prst="rect">
            <a:avLst/>
          </a:prstGeom>
          <a:solidFill>
            <a:srgbClr val="353535"/>
          </a:solidFill>
          <a:ln w="2857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glitch.com</a:t>
            </a:r>
            <a:endParaRPr sz="2800">
              <a:solidFill>
                <a:srgbClr val="EAEAEA"/>
              </a:solidFill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1080125" y="2735100"/>
            <a:ext cx="32580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Navigate to this URL.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Sign in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Choose how you want to log in.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875" y="3607900"/>
            <a:ext cx="3495001" cy="262956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9" name="Google Shape;419;p58"/>
          <p:cNvSpPr txBox="1"/>
          <p:nvPr/>
        </p:nvSpPr>
        <p:spPr>
          <a:xfrm>
            <a:off x="642750" y="1472150"/>
            <a:ext cx="78585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Please note! Signing in is optional, but it lets you save your code. Instructions are below.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the code </a:t>
            </a:r>
            <a:endParaRPr sz="3000"/>
          </a:p>
        </p:txBody>
      </p:sp>
      <p:sp>
        <p:nvSpPr>
          <p:cNvPr id="425" name="Google Shape;425;p59"/>
          <p:cNvSpPr/>
          <p:nvPr/>
        </p:nvSpPr>
        <p:spPr>
          <a:xfrm>
            <a:off x="1162500" y="1776950"/>
            <a:ext cx="6819000" cy="707700"/>
          </a:xfrm>
          <a:prstGeom prst="rect">
            <a:avLst/>
          </a:prstGeom>
          <a:solidFill>
            <a:srgbClr val="353535"/>
          </a:solidFill>
          <a:ln w="2857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https://mlhlocal.host/</a:t>
            </a:r>
            <a:r>
              <a:rPr lang="en" sz="2800" b="1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glitch-python-ii</a:t>
            </a:r>
            <a:endParaRPr sz="2800">
              <a:solidFill>
                <a:srgbClr val="EAEAEA"/>
              </a:solidFill>
            </a:endParaRPr>
          </a:p>
        </p:txBody>
      </p:sp>
      <p:sp>
        <p:nvSpPr>
          <p:cNvPr id="426" name="Google Shape;426;p59"/>
          <p:cNvSpPr txBox="1"/>
          <p:nvPr/>
        </p:nvSpPr>
        <p:spPr>
          <a:xfrm>
            <a:off x="4556950" y="2926700"/>
            <a:ext cx="40371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Navigate to the URL above.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Edit Project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456200"/>
            <a:ext cx="3794951" cy="21884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the code </a:t>
            </a:r>
            <a:endParaRPr sz="3000"/>
          </a:p>
        </p:txBody>
      </p:sp>
      <p:sp>
        <p:nvSpPr>
          <p:cNvPr id="433" name="Google Shape;433;p60"/>
          <p:cNvSpPr txBox="1"/>
          <p:nvPr/>
        </p:nvSpPr>
        <p:spPr>
          <a:xfrm>
            <a:off x="4099750" y="2012300"/>
            <a:ext cx="40371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the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basic-training-ii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title on the top left of the screen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 click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Remix Project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create a copy of the code.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497" y="2384413"/>
            <a:ext cx="2284178" cy="2903823"/>
          </a:xfrm>
          <a:prstGeom prst="rect">
            <a:avLst/>
          </a:prstGeom>
          <a:noFill/>
          <a:ln w="19050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 you have all the code you need to complete this workshop! Let's explore it. </a:t>
            </a:r>
            <a:endParaRPr sz="28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files are in this project?</a:t>
            </a:r>
            <a:endParaRPr sz="3000"/>
          </a:p>
        </p:txBody>
      </p:sp>
      <p:sp>
        <p:nvSpPr>
          <p:cNvPr id="445" name="Google Shape;445;p62"/>
          <p:cNvSpPr txBox="1"/>
          <p:nvPr/>
        </p:nvSpPr>
        <p:spPr>
          <a:xfrm>
            <a:off x="3786325" y="1634400"/>
            <a:ext cx="5221200" cy="4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logo.svg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logo image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script.js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JavaScript file that adds the bot responses to the center box on the webpage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style.css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file that styles our webpage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homepage.html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the file that provides the structure of our webpage, such as the text fields where the user types their question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config.py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Glitch how to run our app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0" y="1548350"/>
            <a:ext cx="3047685" cy="496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files are in this project?</a:t>
            </a:r>
            <a:endParaRPr sz="3000"/>
          </a:p>
        </p:txBody>
      </p:sp>
      <p:sp>
        <p:nvSpPr>
          <p:cNvPr id="452" name="Google Shape;452;p63"/>
          <p:cNvSpPr txBox="1"/>
          <p:nvPr/>
        </p:nvSpPr>
        <p:spPr>
          <a:xfrm>
            <a:off x="3751625" y="1488900"/>
            <a:ext cx="5278200" cy="5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Python file that handles the requests and responses for our file. When a user types a message into the chat box, they are requesting the bot to send a message back.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file that scrapes Tweets. We'll be working with this one today!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README.md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you about the project. The words inside of it are not code.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requirements.txt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is a file that tells our project what libraries and frameworks that it needs to work.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resources.md</a:t>
            </a:r>
            <a:r>
              <a:rPr lang="en" sz="16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contains all sorts of resources to keep learning later!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0" y="1548350"/>
            <a:ext cx="3047685" cy="4960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100" y="32030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>
            <a:spLocks noGrp="1"/>
          </p:cNvSpPr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 that you understand the project, dive in! </a:t>
            </a:r>
            <a:endParaRPr sz="28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Running the Glitch App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66"/>
          <p:cNvSpPr txBox="1"/>
          <p:nvPr/>
        </p:nvSpPr>
        <p:spPr>
          <a:xfrm>
            <a:off x="5982625" y="1595900"/>
            <a:ext cx="3059100" cy="21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can run the app by clicking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in the top bar.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325" y="4350500"/>
            <a:ext cx="4203424" cy="177837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1" name="Google Shape;471;p66"/>
          <p:cNvSpPr txBox="1"/>
          <p:nvPr/>
        </p:nvSpPr>
        <p:spPr>
          <a:xfrm>
            <a:off x="721500" y="4181899"/>
            <a:ext cx="30591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But if we try to use the app, we get an error message - we have to write some functions first!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Let’s get started!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24" y="1811400"/>
            <a:ext cx="5215425" cy="168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189689" y="1123837"/>
            <a:ext cx="22107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Our unique expression of social good</a:t>
            </a:r>
            <a:endParaRPr sz="2800"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1"/>
          </p:nvPr>
        </p:nvSpPr>
        <p:spPr>
          <a:xfrm>
            <a:off x="2901951" y="864033"/>
            <a:ext cx="54864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Capital One is dedicated to providing opportunities and resources that will enable more people to succeed. 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Through our Future Edge program, we’re investing </a:t>
            </a:r>
            <a:r>
              <a:rPr lang="en" sz="1800">
                <a:solidFill>
                  <a:schemeClr val="dk1"/>
                </a:solidFill>
              </a:rPr>
              <a:t>in </a:t>
            </a:r>
            <a:r>
              <a:rPr lang="en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and collaborating with leading educational and community organizations across the U.S.—to help more people succeed in the 21st century. 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We’re empowering families through financial literacy and affordable housing, helping individuals bridge the digital skills gap and showing small businesses how to harness technology to grow and compete.</a:t>
            </a:r>
            <a:endParaRPr sz="2000" b="0" i="0" u="none" strike="noStrike" cap="non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6274" y="76200"/>
            <a:ext cx="881526" cy="50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>
            <a:spLocks noGrp="1"/>
          </p:cNvSpPr>
          <p:nvPr>
            <p:ph type="sldNum" idx="12"/>
          </p:nvPr>
        </p:nvSpPr>
        <p:spPr>
          <a:xfrm>
            <a:off x="7975601" y="6356350"/>
            <a:ext cx="11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3</a:t>
            </a:fld>
            <a:endParaRPr sz="1200" b="1" i="0" u="none" strike="noStrike" cap="none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.env Credentials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67"/>
          <p:cNvSpPr txBox="1"/>
          <p:nvPr/>
        </p:nvSpPr>
        <p:spPr>
          <a:xfrm>
            <a:off x="288300" y="1854200"/>
            <a:ext cx="8567400" cy="1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.env file contains the Environment Credentials we need to run the application.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up the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.env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file and add the following details so that it looks like this: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9" name="Google Shape;479;p67"/>
          <p:cNvGrpSpPr/>
          <p:nvPr/>
        </p:nvGrpSpPr>
        <p:grpSpPr>
          <a:xfrm>
            <a:off x="805726" y="4005048"/>
            <a:ext cx="7591542" cy="1953452"/>
            <a:chOff x="1408492" y="3708292"/>
            <a:chExt cx="5412478" cy="2509896"/>
          </a:xfrm>
        </p:grpSpPr>
        <p:grpSp>
          <p:nvGrpSpPr>
            <p:cNvPr id="480" name="Google Shape;480;p67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481" name="Google Shape;481;p67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482" name="Google Shape;482;p67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67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67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5" name="Google Shape;485;p67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7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7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67"/>
            <p:cNvGrpSpPr/>
            <p:nvPr/>
          </p:nvGrpSpPr>
          <p:grpSpPr>
            <a:xfrm>
              <a:off x="1408548" y="3911754"/>
              <a:ext cx="5281973" cy="2306435"/>
              <a:chOff x="1410877" y="2582326"/>
              <a:chExt cx="5176883" cy="2767500"/>
            </a:xfrm>
          </p:grpSpPr>
          <p:sp>
            <p:nvSpPr>
              <p:cNvPr id="489" name="Google Shape;489;p67"/>
              <p:cNvSpPr txBox="1"/>
              <p:nvPr/>
            </p:nvSpPr>
            <p:spPr>
              <a:xfrm>
                <a:off x="1611359" y="2600964"/>
                <a:ext cx="49764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MLH_TWITTER_API=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https://localhost-python-abstraction.glitch.me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TWITTER_FETCHER=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scraper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FLASK_ENV=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development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E5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FLASK_PORT=</a:t>
                </a:r>
                <a:r>
                  <a:rPr lang="en" sz="1600">
                    <a:solidFill>
                      <a:srgbClr val="F3F3F3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500</a:t>
                </a:r>
                <a:endParaRPr sz="1600">
                  <a:solidFill>
                    <a:srgbClr val="F3F3F3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90" name="Google Shape;490;p67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Let’s write some code!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68"/>
          <p:cNvSpPr txBox="1"/>
          <p:nvPr/>
        </p:nvSpPr>
        <p:spPr>
          <a:xfrm>
            <a:off x="288305" y="2321600"/>
            <a:ext cx="85674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Notice that we have three empty functions - this is what where you are going to write some code.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68"/>
          <p:cNvSpPr txBox="1"/>
          <p:nvPr/>
        </p:nvSpPr>
        <p:spPr>
          <a:xfrm>
            <a:off x="288300" y="1529979"/>
            <a:ext cx="8567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68"/>
          <p:cNvSpPr txBox="1"/>
          <p:nvPr/>
        </p:nvSpPr>
        <p:spPr>
          <a:xfrm>
            <a:off x="288300" y="3204187"/>
            <a:ext cx="42231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returns all the data from a Twitter account.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extracts the tweet data from the elements data.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removes emojis, URLs, and other data we don’t want from the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9" name="Google Shape;4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00" y="3401300"/>
            <a:ext cx="4223100" cy="27206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9"/>
          <p:cNvSpPr txBox="1"/>
          <p:nvPr/>
        </p:nvSpPr>
        <p:spPr>
          <a:xfrm>
            <a:off x="288300" y="1467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use libraries called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Requests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can scrape data from websites for us.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6" name="Google Shape;506;p69"/>
          <p:cNvGrpSpPr/>
          <p:nvPr/>
        </p:nvGrpSpPr>
        <p:grpSpPr>
          <a:xfrm>
            <a:off x="1968291" y="2551476"/>
            <a:ext cx="5491330" cy="1229849"/>
            <a:chOff x="1408492" y="3708292"/>
            <a:chExt cx="5747676" cy="2509896"/>
          </a:xfrm>
        </p:grpSpPr>
        <p:grpSp>
          <p:nvGrpSpPr>
            <p:cNvPr id="507" name="Google Shape;507;p69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08" name="Google Shape;508;p69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09" name="Google Shape;509;p69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69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69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2" name="Google Shape;512;p69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9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9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69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16" name="Google Shape;516;p69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17" name="Google Shape;517;p69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18" name="Google Shape;518;p69"/>
          <p:cNvSpPr txBox="1"/>
          <p:nvPr/>
        </p:nvSpPr>
        <p:spPr>
          <a:xfrm>
            <a:off x="288300" y="4896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This function has one parameter,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which represents a twitter username.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12: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full twitter URL.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This works by adding two Strings together: The Twitter URL on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8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and a twitter handle passed into the function as a parameter.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 example, TWITTER_URL + ‘nasa’ would return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http://twitter.com/nasa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0"/>
          <p:cNvSpPr txBox="1"/>
          <p:nvPr/>
        </p:nvSpPr>
        <p:spPr>
          <a:xfrm>
            <a:off x="288300" y="1467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use libraries called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Requests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can scrape data from websites for us.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5" name="Google Shape;525;p70"/>
          <p:cNvGrpSpPr/>
          <p:nvPr/>
        </p:nvGrpSpPr>
        <p:grpSpPr>
          <a:xfrm>
            <a:off x="1968283" y="2551055"/>
            <a:ext cx="5491330" cy="1876147"/>
            <a:chOff x="1408492" y="3708292"/>
            <a:chExt cx="5747676" cy="2509896"/>
          </a:xfrm>
        </p:grpSpPr>
        <p:grpSp>
          <p:nvGrpSpPr>
            <p:cNvPr id="526" name="Google Shape;526;p70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27" name="Google Shape;527;p70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28" name="Google Shape;528;p70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70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70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" name="Google Shape;531;p70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0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0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70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35" name="Google Shape;535;p70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36" name="Google Shape;536;p70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37" name="Google Shape;537;p70"/>
          <p:cNvSpPr txBox="1"/>
          <p:nvPr/>
        </p:nvSpPr>
        <p:spPr>
          <a:xfrm>
            <a:off x="288300" y="50489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13: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Requests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to return all the HTML (data) from that webpage - the URL we created on Line 12.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14: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From the response we receive from the webpage, we just want the content.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71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4" name="Google Shape;544;p71"/>
          <p:cNvGrpSpPr/>
          <p:nvPr/>
        </p:nvGrpSpPr>
        <p:grpSpPr>
          <a:xfrm>
            <a:off x="1416664" y="2410589"/>
            <a:ext cx="7002969" cy="2407743"/>
            <a:chOff x="1408492" y="3708292"/>
            <a:chExt cx="5747676" cy="2509896"/>
          </a:xfrm>
        </p:grpSpPr>
        <p:grpSp>
          <p:nvGrpSpPr>
            <p:cNvPr id="545" name="Google Shape;545;p71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46" name="Google Shape;546;p71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47" name="Google Shape;547;p71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71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71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0" name="Google Shape;550;p71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1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1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71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54" name="Google Shape;554;p71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soup = BeautifulSoup(html, features=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"html.parser"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5" name="Google Shape;555;p71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56" name="Google Shape;556;p71"/>
          <p:cNvSpPr txBox="1"/>
          <p:nvPr/>
        </p:nvSpPr>
        <p:spPr>
          <a:xfrm>
            <a:off x="288300" y="50489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16: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variable called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which is a new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object. We create it and say that we want it to analyse the HTML content we created on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14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3" name="Google Shape;563;p72"/>
          <p:cNvGrpSpPr/>
          <p:nvPr/>
        </p:nvGrpSpPr>
        <p:grpSpPr>
          <a:xfrm>
            <a:off x="1416655" y="2405841"/>
            <a:ext cx="7002969" cy="3397646"/>
            <a:chOff x="1408492" y="3708292"/>
            <a:chExt cx="5747676" cy="2509896"/>
          </a:xfrm>
        </p:grpSpPr>
        <p:grpSp>
          <p:nvGrpSpPr>
            <p:cNvPr id="564" name="Google Shape;564;p72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65" name="Google Shape;565;p72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66" name="Google Shape;566;p72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72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72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9" name="Google Shape;569;p72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72"/>
            <p:cNvGrpSpPr/>
            <p:nvPr/>
          </p:nvGrpSpPr>
          <p:grpSpPr>
            <a:xfrm>
              <a:off x="1408548" y="3911754"/>
              <a:ext cx="5747621" cy="2306435"/>
              <a:chOff x="1410877" y="2582326"/>
              <a:chExt cx="5633265" cy="2767500"/>
            </a:xfrm>
          </p:grpSpPr>
          <p:sp>
            <p:nvSpPr>
              <p:cNvPr id="573" name="Google Shape;573;p72"/>
              <p:cNvSpPr txBox="1"/>
              <p:nvPr/>
            </p:nvSpPr>
            <p:spPr>
              <a:xfrm>
                <a:off x="1739242" y="2583219"/>
                <a:ext cx="53049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url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TWITTER_URL + twitter_handle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response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requests.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get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(url)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html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response.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soup = BeautifulSoup(html, features=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"html.parser"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soup.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find_all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45720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CONTENT_CONTAINER_TAGS,  </a:t>
                </a:r>
                <a:b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	attrs={</a:t>
                </a:r>
                <a:r>
                  <a:rPr lang="en" sz="1600">
                    <a:solidFill>
                      <a:srgbClr val="F1C23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"class"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 CONTENT_CLASS_NAME})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74" name="Google Shape;574;p72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575" name="Google Shape;575;p72"/>
          <p:cNvSpPr txBox="1"/>
          <p:nvPr/>
        </p:nvSpPr>
        <p:spPr>
          <a:xfrm>
            <a:off x="288300" y="5582300"/>
            <a:ext cx="85674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18: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put our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variable to use and ask it to find all of the relevant information we need, and return it.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Google Shape;581;p73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What’s happening?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73"/>
          <p:cNvSpPr txBox="1"/>
          <p:nvPr/>
        </p:nvSpPr>
        <p:spPr>
          <a:xfrm>
            <a:off x="288300" y="1762775"/>
            <a:ext cx="8567400" cy="2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16: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object. The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makes it easy to parse large amounts of data.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Lines 18-20: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object to search through the HTML and give us all the data that contains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83" name="Google Shape;583;p73"/>
          <p:cNvGrpSpPr/>
          <p:nvPr/>
        </p:nvGrpSpPr>
        <p:grpSpPr>
          <a:xfrm>
            <a:off x="2648644" y="4683867"/>
            <a:ext cx="3686340" cy="1661653"/>
            <a:chOff x="174694" y="3379625"/>
            <a:chExt cx="4195220" cy="973663"/>
          </a:xfrm>
        </p:grpSpPr>
        <p:grpSp>
          <p:nvGrpSpPr>
            <p:cNvPr id="584" name="Google Shape;584;p73"/>
            <p:cNvGrpSpPr/>
            <p:nvPr/>
          </p:nvGrpSpPr>
          <p:grpSpPr>
            <a:xfrm>
              <a:off x="174706" y="3621588"/>
              <a:ext cx="4195208" cy="731700"/>
              <a:chOff x="160481" y="-12"/>
              <a:chExt cx="5525100" cy="731700"/>
            </a:xfrm>
          </p:grpSpPr>
          <p:sp>
            <p:nvSpPr>
              <p:cNvPr id="585" name="Google Shape;585;p73"/>
              <p:cNvSpPr/>
              <p:nvPr/>
            </p:nvSpPr>
            <p:spPr>
              <a:xfrm>
                <a:off x="160481" y="-12"/>
                <a:ext cx="5525100" cy="731700"/>
              </a:xfrm>
              <a:prstGeom prst="rect">
                <a:avLst/>
              </a:prstGeom>
              <a:solidFill>
                <a:srgbClr val="5EA5E5"/>
              </a:solidFill>
              <a:ln w="25400" cap="flat" cmpd="sng">
                <a:solidFill>
                  <a:srgbClr val="353535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endParaRPr sz="25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586" name="Google Shape;586;p73"/>
              <p:cNvSpPr txBox="1"/>
              <p:nvPr/>
            </p:nvSpPr>
            <p:spPr>
              <a:xfrm>
                <a:off x="218231" y="40941"/>
                <a:ext cx="5409600" cy="6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lvl="0" indent="0" algn="l" rtl="0">
                  <a:lnSpc>
                    <a:spcPct val="12545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u="sng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Parse</a:t>
                </a:r>
                <a:r>
                  <a:rPr lang="en" sz="18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</a:t>
                </a:r>
                <a:r>
                  <a:rPr lang="en" sz="1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 process of analysing large sets of data with algorithms.</a:t>
                </a:r>
                <a:endParaRPr sz="1800" b="1" u="sng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87" name="Google Shape;587;p73"/>
            <p:cNvSpPr/>
            <p:nvPr/>
          </p:nvSpPr>
          <p:spPr>
            <a:xfrm>
              <a:off x="174694" y="3379625"/>
              <a:ext cx="4195200" cy="242100"/>
            </a:xfrm>
            <a:prstGeom prst="rect">
              <a:avLst/>
            </a:prstGeom>
            <a:solidFill>
              <a:srgbClr val="292929"/>
            </a:solidFill>
            <a:ln w="25400" cap="flat" cmpd="sng">
              <a:solidFill>
                <a:srgbClr val="35353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lang="en" sz="1800" b="1">
                  <a:solidFill>
                    <a:srgbClr val="FFD966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sz="1800" b="1" i="0" u="none" strike="noStrike" cap="non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74"/>
          <p:cNvSpPr txBox="1"/>
          <p:nvPr/>
        </p:nvSpPr>
        <p:spPr>
          <a:xfrm>
            <a:off x="288300" y="22295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Let’s move onto the next function: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get_user_tweets()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This will return a list of a Twitter user’s recent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the following code to the 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4" name="Google Shape;594;p74"/>
          <p:cNvGrpSpPr/>
          <p:nvPr/>
        </p:nvGrpSpPr>
        <p:grpSpPr>
          <a:xfrm>
            <a:off x="1873888" y="3404473"/>
            <a:ext cx="5867668" cy="1798592"/>
            <a:chOff x="1408492" y="3708292"/>
            <a:chExt cx="5412478" cy="2509896"/>
          </a:xfrm>
        </p:grpSpPr>
        <p:grpSp>
          <p:nvGrpSpPr>
            <p:cNvPr id="595" name="Google Shape;595;p74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596" name="Google Shape;596;p74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597" name="Google Shape;597;p74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74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74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0" name="Google Shape;600;p74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74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74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74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04" name="Google Shape;604;p74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05" name="Google Shape;605;p74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06" name="Google Shape;606;p74"/>
          <p:cNvSpPr txBox="1"/>
          <p:nvPr/>
        </p:nvSpPr>
        <p:spPr>
          <a:xfrm>
            <a:off x="288300" y="5887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20: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Our function has one parameter - the user’s twitter handle.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21: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call the function we wrote above,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get_elements()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12" name="Google Shape;612;p75"/>
          <p:cNvGrpSpPr/>
          <p:nvPr/>
        </p:nvGrpSpPr>
        <p:grpSpPr>
          <a:xfrm>
            <a:off x="1873888" y="2337673"/>
            <a:ext cx="5867668" cy="1798592"/>
            <a:chOff x="1408492" y="3708292"/>
            <a:chExt cx="5412478" cy="2509896"/>
          </a:xfrm>
        </p:grpSpPr>
        <p:grpSp>
          <p:nvGrpSpPr>
            <p:cNvPr id="613" name="Google Shape;613;p75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14" name="Google Shape;614;p75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15" name="Google Shape;615;p75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75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75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8" name="Google Shape;618;p75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5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5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" name="Google Shape;621;p75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22" name="Google Shape;622;p75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23" name="Google Shape;623;p75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24" name="Google Shape;624;p75"/>
          <p:cNvSpPr txBox="1"/>
          <p:nvPr/>
        </p:nvSpPr>
        <p:spPr>
          <a:xfrm>
            <a:off x="288300" y="48203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22: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create an empty list called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- this is going to contain a list of tweets we extract using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76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Add a few more lines to the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get_user_tweets()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1" name="Google Shape;631;p76"/>
          <p:cNvGrpSpPr/>
          <p:nvPr/>
        </p:nvGrpSpPr>
        <p:grpSpPr>
          <a:xfrm>
            <a:off x="1121284" y="2811404"/>
            <a:ext cx="6901451" cy="2283253"/>
            <a:chOff x="1408492" y="3708292"/>
            <a:chExt cx="5412478" cy="2509896"/>
          </a:xfrm>
        </p:grpSpPr>
        <p:grpSp>
          <p:nvGrpSpPr>
            <p:cNvPr id="632" name="Google Shape;632;p76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33" name="Google Shape;633;p76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34" name="Google Shape;634;p76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76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76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" name="Google Shape;637;p76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6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6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76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41" name="Google Shape;641;p76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elements: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post.contents: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42" name="Google Shape;642;p76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43" name="Google Shape;643;p76"/>
          <p:cNvSpPr txBox="1"/>
          <p:nvPr/>
        </p:nvSpPr>
        <p:spPr>
          <a:xfrm>
            <a:off x="288300" y="5353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Lines 24-25: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loop over each item in the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elements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list.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 for each of </a:t>
            </a:r>
            <a:r>
              <a:rPr lang="en" sz="1800" i="1">
                <a:latin typeface="Open Sans"/>
                <a:ea typeface="Open Sans"/>
                <a:cs typeface="Open Sans"/>
                <a:sym typeface="Open Sans"/>
              </a:rPr>
              <a:t>those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items, we loop over all of the contents.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will you </a:t>
            </a:r>
            <a:r>
              <a:rPr lang="en" sz="30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lang="en" sz="3000" b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today?</a:t>
            </a:r>
            <a:endParaRPr sz="3000" b="1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1"/>
          <p:cNvSpPr/>
          <p:nvPr/>
        </p:nvSpPr>
        <p:spPr>
          <a:xfrm>
            <a:off x="1118475" y="22469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0" name="Google Shape;280;p41"/>
          <p:cNvSpPr/>
          <p:nvPr/>
        </p:nvSpPr>
        <p:spPr>
          <a:xfrm>
            <a:off x="1118475" y="35322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1118475" y="48174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1956525" y="2110225"/>
            <a:ext cx="65862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Python can be used to create web apps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1956525" y="3433952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Several useful Python libraries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1956525" y="471917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create a chat experience in a web app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9" name="Google Shape;649;p77"/>
          <p:cNvGrpSpPr/>
          <p:nvPr/>
        </p:nvGrpSpPr>
        <p:grpSpPr>
          <a:xfrm>
            <a:off x="1121275" y="1820765"/>
            <a:ext cx="6901451" cy="3154187"/>
            <a:chOff x="1408492" y="3708292"/>
            <a:chExt cx="5412478" cy="2509896"/>
          </a:xfrm>
        </p:grpSpPr>
        <p:grpSp>
          <p:nvGrpSpPr>
            <p:cNvPr id="650" name="Google Shape;650;p77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651" name="Google Shape;651;p77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652" name="Google Shape;652;p77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77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77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5" name="Google Shape;655;p77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7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7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77"/>
            <p:cNvGrpSpPr/>
            <p:nvPr/>
          </p:nvGrpSpPr>
          <p:grpSpPr>
            <a:xfrm>
              <a:off x="1408548" y="3911754"/>
              <a:ext cx="4939231" cy="2306435"/>
              <a:chOff x="1410877" y="2582326"/>
              <a:chExt cx="4840960" cy="2767500"/>
            </a:xfrm>
          </p:grpSpPr>
          <p:sp>
            <p:nvSpPr>
              <p:cNvPr id="659" name="Google Shape;659;p77"/>
              <p:cNvSpPr txBox="1"/>
              <p:nvPr/>
            </p:nvSpPr>
            <p:spPr>
              <a:xfrm>
                <a:off x="1739236" y="2583211"/>
                <a:ext cx="45126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get_user_tweets(twitter_handle):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elements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get_elements(twitter_handle)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elements: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post.contents: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</a:t>
                </a:r>
                <a:r>
                  <a:rPr lang="en" sz="1600">
                    <a:solidFill>
                      <a:srgbClr val="99999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check if line contains real text</a:t>
                </a:r>
                <a:endParaRPr sz="1600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text.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string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not in EMPTY_ITEMS: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      tweets.</a:t>
                </a:r>
                <a:r>
                  <a:rPr lang="en" sz="1600">
                    <a:solidFill>
                      <a:srgbClr val="A4C2F4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append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(text.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string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0" name="Google Shape;660;p77"/>
              <p:cNvSpPr txBox="1"/>
              <p:nvPr/>
            </p:nvSpPr>
            <p:spPr>
              <a:xfrm>
                <a:off x="1410877" y="2582326"/>
                <a:ext cx="5190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661" name="Google Shape;661;p77"/>
          <p:cNvSpPr txBox="1"/>
          <p:nvPr/>
        </p:nvSpPr>
        <p:spPr>
          <a:xfrm>
            <a:off x="288300" y="5353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27: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If the text contains some data (is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empty), add it to our list of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29: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Return the list of Tweets.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Review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What’s happening?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288300" y="2448575"/>
            <a:ext cx="8567400" cy="29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26-30: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have a loop inside a loop!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What we are doing is looping through all of the HTML elements, and checking the text to see if they contain information.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If they do (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if not in EMPTY_ITEMS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), we append (add) it to our list of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31: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return the list of tweets that we have created.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9" name="Google Shape;6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525" y="1916775"/>
            <a:ext cx="2366949" cy="23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9"/>
          <p:cNvSpPr txBox="1"/>
          <p:nvPr/>
        </p:nvSpPr>
        <p:spPr>
          <a:xfrm>
            <a:off x="220825" y="4928925"/>
            <a:ext cx="86817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24: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call the function we wrote in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27: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library to return a single random tweet from the list of tweets.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7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Review: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main.py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up main.py and take a look at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Lines 23-27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7" name="Google Shape;6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00" y="2790101"/>
            <a:ext cx="7032949" cy="1277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0"/>
          <p:cNvSpPr txBox="1">
            <a:spLocks noGrp="1"/>
          </p:cNvSpPr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Let’s run our app and see how it looks!</a:t>
            </a:r>
            <a:endParaRPr sz="28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Running the App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81"/>
          <p:cNvSpPr txBox="1"/>
          <p:nvPr/>
        </p:nvSpPr>
        <p:spPr>
          <a:xfrm>
            <a:off x="288300" y="19247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Click on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at the top of the Glitch window.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Try typing a message to your favourite Twitter user and see what happens!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9" name="Google Shape;6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75" y="2965375"/>
            <a:ext cx="7993201" cy="3621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>
            <a:spLocks noGrp="1"/>
          </p:cNvSpPr>
          <p:nvPr>
            <p:ph type="title"/>
          </p:nvPr>
        </p:nvSpPr>
        <p:spPr>
          <a:xfrm>
            <a:off x="384450" y="784500"/>
            <a:ext cx="83751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Awesome!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Now, we’ve got one more function to add...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3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83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clean up our tweets with a powerful programming tool called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Regular Expressions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Regular Expression (or regex) is a sequence of characters which create a search pattern.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 can use it to remove all data that doesn’t match our regex search criteria.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486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How do they work?</a:t>
            </a:r>
            <a:endParaRPr sz="1800" b="1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1" name="Google Shape;70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38" y="3028950"/>
            <a:ext cx="2243124" cy="22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4"/>
          <p:cNvSpPr/>
          <p:nvPr/>
        </p:nvSpPr>
        <p:spPr>
          <a:xfrm>
            <a:off x="1171575" y="3136050"/>
            <a:ext cx="6315000" cy="5859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84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491250" y="1570800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First we create a regex pattern: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url_pattern = re.compile(r"http\S+", re.DOTALL)</a:t>
            </a:r>
            <a:endParaRPr sz="18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the Python regex library.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r”http\S+”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means: create a regular expression (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 that finds text that starts with http and is followed by any length of string (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\S+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re.DOTALL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means apply this to everything, including new lines.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5"/>
          <p:cNvSpPr/>
          <p:nvPr/>
        </p:nvSpPr>
        <p:spPr>
          <a:xfrm>
            <a:off x="700100" y="2943225"/>
            <a:ext cx="8029500" cy="9315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85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Then, we can use it to replace and remove text that contains that search pattern.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example_tweet = “check out this URL! https://myamazingURL.com”</a:t>
            </a:r>
            <a:endParaRPr sz="18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text_without_url = url_pattern.sub(r””, example_tweet)</a:t>
            </a:r>
            <a:endParaRPr sz="18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use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(substitute) function to replace any text that matches our search pattern with nothing (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“”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an empty string).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variable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text_without_url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would then equal: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“check out this URL!”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6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Regular Expressions: Example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86"/>
          <p:cNvSpPr txBox="1"/>
          <p:nvPr/>
        </p:nvSpPr>
        <p:spPr>
          <a:xfrm>
            <a:off x="288300" y="1575575"/>
            <a:ext cx="8567400" cy="4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Regular Expressions are tricky!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won’t ask you to write some search patterns from scratch - we’ll let you know which ones to use.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regular expressions will remove URLs, emojis, and other data we don’t want to display.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Why does this </a:t>
            </a:r>
            <a:r>
              <a:rPr lang="en" sz="30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matter</a:t>
            </a:r>
            <a:r>
              <a:rPr lang="en" sz="3000" b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000" b="1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745875" y="23993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745875" y="36846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2" name="Google Shape;292;p42"/>
          <p:cNvSpPr/>
          <p:nvPr/>
        </p:nvSpPr>
        <p:spPr>
          <a:xfrm>
            <a:off x="745875" y="49698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1583925" y="2262625"/>
            <a:ext cx="68142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Many artificial intelligence projects are on the web. You want to be able to share your cool work with others!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1583925" y="3586350"/>
            <a:ext cx="68142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Learning how to use third party libraries is a skill you'll use in any programming language.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1583925" y="4871575"/>
            <a:ext cx="68142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Once you learn one programing language, you can learn any .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7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87"/>
          <p:cNvSpPr txBox="1"/>
          <p:nvPr/>
        </p:nvSpPr>
        <p:spPr>
          <a:xfrm>
            <a:off x="288300" y="157557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Open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resources.txt: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87"/>
          <p:cNvSpPr txBox="1"/>
          <p:nvPr/>
        </p:nvSpPr>
        <p:spPr>
          <a:xfrm>
            <a:off x="288300" y="387562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 startAt="4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Copy lines 3 through 11.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Google Shape;729;p87"/>
          <p:cNvSpPr txBox="1"/>
          <p:nvPr/>
        </p:nvSpPr>
        <p:spPr>
          <a:xfrm>
            <a:off x="288300" y="5080775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These are some regular expressions which will search for ranges of Unicode characters that are emojis.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0" name="Google Shape;73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300" y="5817532"/>
            <a:ext cx="587325" cy="591750"/>
          </a:xfrm>
          <a:prstGeom prst="rect">
            <a:avLst/>
          </a:prstGeom>
          <a:noFill/>
          <a:ln w="19050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1" name="Google Shape;731;p87"/>
          <p:cNvSpPr txBox="1"/>
          <p:nvPr/>
        </p:nvSpPr>
        <p:spPr>
          <a:xfrm>
            <a:off x="1160275" y="5438350"/>
            <a:ext cx="57798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example, the Unicode character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U0001F600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the code representation of the grinning emoji!</a:t>
            </a:r>
            <a:endParaRPr/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88" y="2090563"/>
            <a:ext cx="6600825" cy="1704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sz="3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Google Shape;738;p88"/>
          <p:cNvSpPr txBox="1"/>
          <p:nvPr/>
        </p:nvSpPr>
        <p:spPr>
          <a:xfrm>
            <a:off x="288300" y="2077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We’re going to add this to our final function,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Copy the regex and add it to the function: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9" name="Google Shape;739;p88"/>
          <p:cNvGrpSpPr/>
          <p:nvPr/>
        </p:nvGrpSpPr>
        <p:grpSpPr>
          <a:xfrm>
            <a:off x="898038" y="3078207"/>
            <a:ext cx="7460019" cy="3071615"/>
            <a:chOff x="1408492" y="3708292"/>
            <a:chExt cx="5412478" cy="2509900"/>
          </a:xfrm>
        </p:grpSpPr>
        <p:grpSp>
          <p:nvGrpSpPr>
            <p:cNvPr id="740" name="Google Shape;740;p88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741" name="Google Shape;741;p88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742" name="Google Shape;742;p88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88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88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5" name="Google Shape;745;p88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88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88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88"/>
            <p:cNvGrpSpPr/>
            <p:nvPr/>
          </p:nvGrpSpPr>
          <p:grpSpPr>
            <a:xfrm>
              <a:off x="1408546" y="3911757"/>
              <a:ext cx="5313578" cy="2306434"/>
              <a:chOff x="1410875" y="2582330"/>
              <a:chExt cx="5207858" cy="2767500"/>
            </a:xfrm>
          </p:grpSpPr>
          <p:sp>
            <p:nvSpPr>
              <p:cNvPr id="749" name="Google Shape;749;p88"/>
              <p:cNvSpPr txBox="1"/>
              <p:nvPr/>
            </p:nvSpPr>
            <p:spPr>
              <a:xfrm>
                <a:off x="1739234" y="2583198"/>
                <a:ext cx="4879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1155CC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6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clean_tweets_data(tweets): </a:t>
                </a:r>
                <a:endParaRPr sz="1600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emoji_pattern = re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"["</a:t>
                </a:r>
                <a:endParaRPr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u"\U0001F600-\U0001F64F"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emoticons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u"\U0001F300-\U0001F5FF"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symbols &amp; pictographs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u"\U0001F680-\U0001F6FF"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transport &amp; map symbols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u"\U0001F1E0-\U0001F1FF"</a:t>
                </a: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flags (iOS)</a:t>
                </a:r>
                <a:endParaRPr sz="16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"]+",</a:t>
                </a:r>
                <a:endParaRPr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flags=re.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UNICODE,</a:t>
                </a:r>
                <a:endParaRPr sz="16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8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50" name="Google Shape;750;p88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9"/>
          <p:cNvSpPr txBox="1"/>
          <p:nvPr/>
        </p:nvSpPr>
        <p:spPr>
          <a:xfrm>
            <a:off x="220825" y="5538525"/>
            <a:ext cx="86817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Lines 43-46: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We apply all of our regex to each tweet in our list.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48: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Returns our newly cleaned tweets!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8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Code: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89"/>
          <p:cNvSpPr txBox="1"/>
          <p:nvPr/>
        </p:nvSpPr>
        <p:spPr>
          <a:xfrm>
            <a:off x="288300" y="1696100"/>
            <a:ext cx="8567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Now, we’re going to add a few more regex to remove URLs and Tweets that mention other users: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8" name="Google Shape;758;p89"/>
          <p:cNvGrpSpPr/>
          <p:nvPr/>
        </p:nvGrpSpPr>
        <p:grpSpPr>
          <a:xfrm>
            <a:off x="288413" y="2468629"/>
            <a:ext cx="8665298" cy="3071615"/>
            <a:chOff x="1408492" y="3708292"/>
            <a:chExt cx="5463618" cy="2509900"/>
          </a:xfrm>
        </p:grpSpPr>
        <p:grpSp>
          <p:nvGrpSpPr>
            <p:cNvPr id="759" name="Google Shape;759;p89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760" name="Google Shape;760;p89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761" name="Google Shape;761;p89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89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89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4" name="Google Shape;764;p89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9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9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89"/>
            <p:cNvGrpSpPr/>
            <p:nvPr/>
          </p:nvGrpSpPr>
          <p:grpSpPr>
            <a:xfrm>
              <a:off x="1408546" y="3911757"/>
              <a:ext cx="5463564" cy="2306434"/>
              <a:chOff x="1410875" y="2582330"/>
              <a:chExt cx="5354860" cy="2767500"/>
            </a:xfrm>
          </p:grpSpPr>
          <p:sp>
            <p:nvSpPr>
              <p:cNvPr id="768" name="Google Shape;768;p89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url_pattern =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r"http\S+"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mentions_pattern =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r"@\S+"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cleaned_tweets = []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text_without_emoji = emoji_pattern.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text_without_url = url_pattern.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text_without_emoji)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cleaned_tweets.append(mentions_pattern.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text_without_url))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6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return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cleaned_tweets 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69" name="Google Shape;769;p89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90"/>
          <p:cNvGrpSpPr/>
          <p:nvPr/>
        </p:nvGrpSpPr>
        <p:grpSpPr>
          <a:xfrm>
            <a:off x="288433" y="1401795"/>
            <a:ext cx="8584190" cy="5538847"/>
            <a:chOff x="1408492" y="3708292"/>
            <a:chExt cx="5412478" cy="2509900"/>
          </a:xfrm>
        </p:grpSpPr>
        <p:grpSp>
          <p:nvGrpSpPr>
            <p:cNvPr id="776" name="Google Shape;776;p90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777" name="Google Shape;777;p90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778" name="Google Shape;778;p90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90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90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1" name="Google Shape;781;p90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0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0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90"/>
            <p:cNvGrpSpPr/>
            <p:nvPr/>
          </p:nvGrpSpPr>
          <p:grpSpPr>
            <a:xfrm>
              <a:off x="1408546" y="3911757"/>
              <a:ext cx="5313578" cy="2306434"/>
              <a:chOff x="1410875" y="2582330"/>
              <a:chExt cx="5207858" cy="2767500"/>
            </a:xfrm>
          </p:grpSpPr>
          <p:sp>
            <p:nvSpPr>
              <p:cNvPr id="785" name="Google Shape;785;p90"/>
              <p:cNvSpPr txBox="1"/>
              <p:nvPr/>
            </p:nvSpPr>
            <p:spPr>
              <a:xfrm>
                <a:off x="1739234" y="2583198"/>
                <a:ext cx="4879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500">
                    <a:solidFill>
                      <a:srgbClr val="1155CC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clean_tweets_data(tweets): </a:t>
                </a:r>
                <a:endParaRPr sz="1500">
                  <a:solidFill>
                    <a:srgbClr val="1155CC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emoji_pattern = re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endParaRPr sz="15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"["</a:t>
                </a:r>
                <a:endParaRPr sz="15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u"\U0001F600-\U0001F64F"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emoticons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u"\U0001F300-\U0001F5FF"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symbols &amp; pictographs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u"\U0001F680-\U0001F6FF"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transport &amp; map symbols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u"\U0001F1E0-\U0001F1FF"</a:t>
                </a: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# flags (iOS)</a:t>
                </a:r>
                <a:endParaRPr sz="1500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"]+",</a:t>
                </a:r>
                <a:endParaRPr sz="15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flags=re.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UNICODE,</a:t>
                </a:r>
                <a:endParaRPr sz="1500">
                  <a:solidFill>
                    <a:srgbClr val="9FC5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7D48B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</a:t>
                </a:r>
                <a:r>
                  <a:rPr lang="en" sz="150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url_pattern =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r"http\S+"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mentions_pattern =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compile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</a:t>
                </a:r>
                <a:r>
                  <a:rPr lang="en" sz="15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r"@\S+"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re.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DOTALL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cleaned_tweets = []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for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tweets: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text_without_emoji = emoji_pattern.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tweet)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text_without_url = url_pattern.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text_without_emoji)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cleaned_tweets.append(mentions_pattern.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sub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(r"", text_without_url))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" sz="1500">
                    <a:solidFill>
                      <a:srgbClr val="9FC5E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return</a:t>
                </a:r>
                <a:r>
                  <a:rPr lang="en" sz="15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cleaned_tweets </a:t>
                </a:r>
                <a:endParaRPr sz="15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5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86" name="Google Shape;786;p90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39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40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41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42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43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44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45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46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47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48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49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50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51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52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53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54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55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56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57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58</a:t>
                </a: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1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did you just do?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created a new function that will remove all sorts of unnecessary characters from our Tweets.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2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do you need to do after you create a new function?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need to call it!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3"/>
          <p:cNvSpPr txBox="1"/>
          <p:nvPr/>
        </p:nvSpPr>
        <p:spPr>
          <a:xfrm>
            <a:off x="111450" y="18199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back to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file, where we will be calling our new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clean_tweets_data()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9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Challenge: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93"/>
          <p:cNvSpPr txBox="1"/>
          <p:nvPr/>
        </p:nvSpPr>
        <p:spPr>
          <a:xfrm>
            <a:off x="111450" y="50965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can you work out where to put our new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clean_tweets_data()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it a try - the answer is on the next slide!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4" name="Google Shape;8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50" y="3084400"/>
            <a:ext cx="7643299" cy="1160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4"/>
          <p:cNvSpPr txBox="1"/>
          <p:nvPr/>
        </p:nvSpPr>
        <p:spPr>
          <a:xfrm>
            <a:off x="111450" y="17437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have two changes to make: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9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94"/>
          <p:cNvSpPr txBox="1"/>
          <p:nvPr/>
        </p:nvSpPr>
        <p:spPr>
          <a:xfrm>
            <a:off x="111450" y="5020300"/>
            <a:ext cx="89211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Firstly we need to call the function on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26.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we need to select a random tweet from our new list of cleaned tweets, so we change the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random.choice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parameter to our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cleaned_tweets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list on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Line 28.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2" name="Google Shape;812;p94"/>
          <p:cNvGrpSpPr/>
          <p:nvPr/>
        </p:nvGrpSpPr>
        <p:grpSpPr>
          <a:xfrm>
            <a:off x="947434" y="2450660"/>
            <a:ext cx="7249129" cy="2569635"/>
            <a:chOff x="1408492" y="3708292"/>
            <a:chExt cx="5463618" cy="2509900"/>
          </a:xfrm>
        </p:grpSpPr>
        <p:grpSp>
          <p:nvGrpSpPr>
            <p:cNvPr id="813" name="Google Shape;813;p94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14" name="Google Shape;814;p94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15" name="Google Shape;815;p94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4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94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8" name="Google Shape;818;p94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94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94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1" name="Google Shape;821;p94"/>
            <p:cNvGrpSpPr/>
            <p:nvPr/>
          </p:nvGrpSpPr>
          <p:grpSpPr>
            <a:xfrm>
              <a:off x="1408546" y="3911757"/>
              <a:ext cx="5463564" cy="2306434"/>
              <a:chOff x="1410875" y="2582330"/>
              <a:chExt cx="5354860" cy="2767500"/>
            </a:xfrm>
          </p:grpSpPr>
          <p:sp>
            <p:nvSpPr>
              <p:cNvPr id="822" name="Google Shape;822;p94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Tweets = get_user_tweets(twitter_handle)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try:</a:t>
                </a:r>
                <a:endParaRPr sz="1600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	</a:t>
                </a: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Get a random tweet from the list of tweets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cleaned_tweets = clean_tweets_data(tweets)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23" name="Google Shape;823;p94"/>
              <p:cNvSpPr txBox="1"/>
              <p:nvPr/>
            </p:nvSpPr>
            <p:spPr>
              <a:xfrm>
                <a:off x="1410875" y="2582330"/>
                <a:ext cx="352800" cy="27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5"/>
          <p:cNvSpPr txBox="1"/>
          <p:nvPr/>
        </p:nvSpPr>
        <p:spPr>
          <a:xfrm>
            <a:off x="288300" y="4638125"/>
            <a:ext cx="85674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17-20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When a user enters a question on our web page, save their message in a variable called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save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they want to talk to.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9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95"/>
          <p:cNvSpPr txBox="1"/>
          <p:nvPr/>
        </p:nvSpPr>
        <p:spPr>
          <a:xfrm>
            <a:off x="890150" y="1590125"/>
            <a:ext cx="7246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take a look at the rest of the main.py and see how it returns a tweet to the user.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1" name="Google Shape;831;p95"/>
          <p:cNvGrpSpPr/>
          <p:nvPr/>
        </p:nvGrpSpPr>
        <p:grpSpPr>
          <a:xfrm>
            <a:off x="1098782" y="2718915"/>
            <a:ext cx="6946444" cy="1860223"/>
            <a:chOff x="1408492" y="3708292"/>
            <a:chExt cx="5463618" cy="2457362"/>
          </a:xfrm>
        </p:grpSpPr>
        <p:grpSp>
          <p:nvGrpSpPr>
            <p:cNvPr id="832" name="Google Shape;832;p95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33" name="Google Shape;833;p95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34" name="Google Shape;834;p95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95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95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7" name="Google Shape;837;p95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95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95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95"/>
            <p:cNvGrpSpPr/>
            <p:nvPr/>
          </p:nvGrpSpPr>
          <p:grpSpPr>
            <a:xfrm>
              <a:off x="1408542" y="3911762"/>
              <a:ext cx="5463568" cy="2072642"/>
              <a:chOff x="1410871" y="2582336"/>
              <a:chExt cx="5354864" cy="2486972"/>
            </a:xfrm>
          </p:grpSpPr>
          <p:sp>
            <p:nvSpPr>
              <p:cNvPr id="841" name="Google Shape;841;p95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@socketio.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("send question")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generate_message(body, methods=["POST"]):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question = body["message"]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twitter_handle = body["username"]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42" name="Google Shape;842;p95"/>
              <p:cNvSpPr txBox="1"/>
              <p:nvPr/>
            </p:nvSpPr>
            <p:spPr>
              <a:xfrm>
                <a:off x="1410871" y="2582336"/>
                <a:ext cx="352800" cy="19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6"/>
          <p:cNvSpPr txBox="1"/>
          <p:nvPr/>
        </p:nvSpPr>
        <p:spPr>
          <a:xfrm>
            <a:off x="288300" y="39471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17-20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When a user enters a question on our web page, save their message in a variable called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question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save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they want to talk to.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24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Call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get_user_tweets()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 from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twitter_scraper_fetcher.py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pass it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person we want to talk to. Save the response to a value called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96"/>
          <p:cNvSpPr txBox="1"/>
          <p:nvPr/>
        </p:nvSpPr>
        <p:spPr>
          <a:xfrm>
            <a:off x="161550" y="5943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9" name="Google Shape;849;p96"/>
          <p:cNvGrpSpPr/>
          <p:nvPr/>
        </p:nvGrpSpPr>
        <p:grpSpPr>
          <a:xfrm>
            <a:off x="1098786" y="1281176"/>
            <a:ext cx="6946444" cy="2500611"/>
            <a:chOff x="1408492" y="3708292"/>
            <a:chExt cx="5463618" cy="2457362"/>
          </a:xfrm>
        </p:grpSpPr>
        <p:grpSp>
          <p:nvGrpSpPr>
            <p:cNvPr id="850" name="Google Shape;850;p96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51" name="Google Shape;851;p96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52" name="Google Shape;852;p96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96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96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5" name="Google Shape;855;p96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96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96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8" name="Google Shape;858;p96"/>
            <p:cNvGrpSpPr/>
            <p:nvPr/>
          </p:nvGrpSpPr>
          <p:grpSpPr>
            <a:xfrm>
              <a:off x="1408534" y="3911770"/>
              <a:ext cx="5463576" cy="2117919"/>
              <a:chOff x="1410864" y="2582345"/>
              <a:chExt cx="5354872" cy="2541300"/>
            </a:xfrm>
          </p:grpSpPr>
          <p:sp>
            <p:nvSpPr>
              <p:cNvPr id="859" name="Google Shape;859;p96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@socketio.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send question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00FF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def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generate_message(body, methods=["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POST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"]):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question = body["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twitter_handle = body["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"]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Chat API - WebSocket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Tweets = get_user_tweets(twitter_handle)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60" name="Google Shape;860;p96"/>
              <p:cNvSpPr txBox="1"/>
              <p:nvPr/>
            </p:nvSpPr>
            <p:spPr>
              <a:xfrm>
                <a:off x="1410864" y="2582345"/>
                <a:ext cx="352800" cy="25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do you remember from last time?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 for a few minutes with someone around you.  </a:t>
            </a:r>
            <a:endParaRPr sz="3000" b="1" i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"/>
          <p:cNvSpPr txBox="1"/>
          <p:nvPr/>
        </p:nvSpPr>
        <p:spPr>
          <a:xfrm>
            <a:off x="288288" y="41857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25-31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is called a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block. The program will first attempt to do the code inside of this block, and if it doesn't work it will go to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 below.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27: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.choice()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method from the random library to select one random tweet. Save it to a variable called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cleaned_tweets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9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7" name="Google Shape;867;p97"/>
          <p:cNvGrpSpPr/>
          <p:nvPr/>
        </p:nvGrpSpPr>
        <p:grpSpPr>
          <a:xfrm>
            <a:off x="394512" y="1366365"/>
            <a:ext cx="8354965" cy="2819331"/>
            <a:chOff x="1408492" y="3708292"/>
            <a:chExt cx="5463618" cy="2457362"/>
          </a:xfrm>
        </p:grpSpPr>
        <p:grpSp>
          <p:nvGrpSpPr>
            <p:cNvPr id="868" name="Google Shape;868;p97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69" name="Google Shape;869;p97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70" name="Google Shape;870;p97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7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7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97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97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97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97"/>
            <p:cNvGrpSpPr/>
            <p:nvPr/>
          </p:nvGrpSpPr>
          <p:grpSpPr>
            <a:xfrm>
              <a:off x="1408534" y="3911770"/>
              <a:ext cx="5463576" cy="2117919"/>
              <a:chOff x="1410864" y="2582345"/>
              <a:chExt cx="5354872" cy="2541300"/>
            </a:xfrm>
          </p:grpSpPr>
          <p:sp>
            <p:nvSpPr>
              <p:cNvPr id="877" name="Google Shape;877;p97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try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Get a random tweet from the list of tweets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cleaned_tweets = clean_tweets_data(tweets)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78" name="Google Shape;878;p97"/>
              <p:cNvSpPr txBox="1"/>
              <p:nvPr/>
            </p:nvSpPr>
            <p:spPr>
              <a:xfrm>
                <a:off x="1410864" y="2582345"/>
                <a:ext cx="352800" cy="25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8"/>
          <p:cNvSpPr txBox="1"/>
          <p:nvPr/>
        </p:nvSpPr>
        <p:spPr>
          <a:xfrm>
            <a:off x="288300" y="3468125"/>
            <a:ext cx="85674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30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Save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twitter_handle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bot_answer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a dictionary called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answer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31: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Send the answer to the user! That's how we get this: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4" name="Google Shape;884;p98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5" name="Google Shape;88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425" y="4821725"/>
            <a:ext cx="6209138" cy="1863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86" name="Google Shape;886;p98"/>
          <p:cNvGrpSpPr/>
          <p:nvPr/>
        </p:nvGrpSpPr>
        <p:grpSpPr>
          <a:xfrm>
            <a:off x="1114630" y="1472152"/>
            <a:ext cx="6914755" cy="1835404"/>
            <a:chOff x="1408492" y="3708292"/>
            <a:chExt cx="5463618" cy="2457362"/>
          </a:xfrm>
        </p:grpSpPr>
        <p:grpSp>
          <p:nvGrpSpPr>
            <p:cNvPr id="887" name="Google Shape;887;p98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888" name="Google Shape;888;p98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889" name="Google Shape;889;p98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98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98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2" name="Google Shape;892;p98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98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98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98"/>
            <p:cNvGrpSpPr/>
            <p:nvPr/>
          </p:nvGrpSpPr>
          <p:grpSpPr>
            <a:xfrm>
              <a:off x="1408533" y="3911774"/>
              <a:ext cx="5463577" cy="2072631"/>
              <a:chOff x="1410863" y="2582350"/>
              <a:chExt cx="5354873" cy="2486958"/>
            </a:xfrm>
          </p:grpSpPr>
          <p:sp>
            <p:nvSpPr>
              <p:cNvPr id="896" name="Google Shape;896;p98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97" name="Google Shape;897;p98"/>
              <p:cNvSpPr txBox="1"/>
              <p:nvPr/>
            </p:nvSpPr>
            <p:spPr>
              <a:xfrm>
                <a:off x="1410863" y="2582350"/>
                <a:ext cx="352800" cy="123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31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9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3" name="Google Shape;9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25" y="3275325"/>
            <a:ext cx="978850" cy="9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50" y="3275325"/>
            <a:ext cx="978850" cy="9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9"/>
          <p:cNvSpPr txBox="1"/>
          <p:nvPr/>
        </p:nvSpPr>
        <p:spPr>
          <a:xfrm>
            <a:off x="1152600" y="4177975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twitter_handle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6" name="Google Shape;906;p99"/>
          <p:cNvSpPr txBox="1"/>
          <p:nvPr/>
        </p:nvSpPr>
        <p:spPr>
          <a:xfrm>
            <a:off x="3885125" y="4177975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bot_answer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07" name="Google Shape;907;p99"/>
          <p:cNvGrpSpPr/>
          <p:nvPr/>
        </p:nvGrpSpPr>
        <p:grpSpPr>
          <a:xfrm>
            <a:off x="1467425" y="1411800"/>
            <a:ext cx="6209138" cy="1863525"/>
            <a:chOff x="1467425" y="1640400"/>
            <a:chExt cx="6209138" cy="1863525"/>
          </a:xfrm>
        </p:grpSpPr>
        <p:pic>
          <p:nvPicPr>
            <p:cNvPr id="908" name="Google Shape;908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67425" y="1640400"/>
              <a:ext cx="6209138" cy="18635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09" name="Google Shape;909;p99"/>
            <p:cNvSpPr/>
            <p:nvPr/>
          </p:nvSpPr>
          <p:spPr>
            <a:xfrm>
              <a:off x="1675600" y="3125925"/>
              <a:ext cx="5484300" cy="315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0" name="Google Shape;9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29538" y="2241962"/>
            <a:ext cx="978825" cy="1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9"/>
          <p:cNvSpPr txBox="1"/>
          <p:nvPr/>
        </p:nvSpPr>
        <p:spPr>
          <a:xfrm>
            <a:off x="6936000" y="3378500"/>
            <a:ext cx="19659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answer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12" name="Google Shape;912;p99"/>
          <p:cNvGrpSpPr/>
          <p:nvPr/>
        </p:nvGrpSpPr>
        <p:grpSpPr>
          <a:xfrm>
            <a:off x="899625" y="4569468"/>
            <a:ext cx="7344742" cy="1839581"/>
            <a:chOff x="1408492" y="3708292"/>
            <a:chExt cx="5463618" cy="2457362"/>
          </a:xfrm>
        </p:grpSpPr>
        <p:grpSp>
          <p:nvGrpSpPr>
            <p:cNvPr id="913" name="Google Shape;913;p99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14" name="Google Shape;914;p99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15" name="Google Shape;915;p99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99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99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18" name="Google Shape;918;p99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99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99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" name="Google Shape;921;p99"/>
            <p:cNvGrpSpPr/>
            <p:nvPr/>
          </p:nvGrpSpPr>
          <p:grpSpPr>
            <a:xfrm>
              <a:off x="1408533" y="3911776"/>
              <a:ext cx="5463577" cy="2072629"/>
              <a:chOff x="1410863" y="2582353"/>
              <a:chExt cx="5354873" cy="2486955"/>
            </a:xfrm>
          </p:grpSpPr>
          <p:sp>
            <p:nvSpPr>
              <p:cNvPr id="922" name="Google Shape;922;p99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single_tweet = random.choice(cleaned_tweets)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moderate(single_tweet)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C8C8C8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# Send the answer to the app, to display to the user</a:t>
                </a:r>
                <a:endParaRPr sz="1600">
                  <a:solidFill>
                    <a:srgbClr val="C8C8C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answer =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</a:t>
                </a: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emit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 answer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answer)</a:t>
                </a:r>
                <a:endParaRPr sz="1600">
                  <a:solidFill>
                    <a:srgbClr val="4A86E8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3" name="Google Shape;923;p99"/>
              <p:cNvSpPr txBox="1"/>
              <p:nvPr/>
            </p:nvSpPr>
            <p:spPr>
              <a:xfrm>
                <a:off x="1410863" y="2582353"/>
                <a:ext cx="352800" cy="18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27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28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29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30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0"/>
          <p:cNvSpPr txBox="1"/>
          <p:nvPr/>
        </p:nvSpPr>
        <p:spPr>
          <a:xfrm>
            <a:off x="288300" y="3489900"/>
            <a:ext cx="8567400" cy="26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32-34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is called an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block. If the code in the </a:t>
            </a:r>
            <a:r>
              <a:rPr lang="en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block doesn't work, the program will send this error message to the user. You might remember this error message from the first time you ran the app, right?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10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 Review: </a:t>
            </a:r>
            <a:r>
              <a:rPr lang="en" sz="3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0" name="Google Shape;930;p100"/>
          <p:cNvGrpSpPr/>
          <p:nvPr/>
        </p:nvGrpSpPr>
        <p:grpSpPr>
          <a:xfrm>
            <a:off x="280336" y="2089044"/>
            <a:ext cx="8583344" cy="1568534"/>
            <a:chOff x="1408492" y="3708292"/>
            <a:chExt cx="5463618" cy="2457362"/>
          </a:xfrm>
        </p:grpSpPr>
        <p:grpSp>
          <p:nvGrpSpPr>
            <p:cNvPr id="931" name="Google Shape;931;p100"/>
            <p:cNvGrpSpPr/>
            <p:nvPr/>
          </p:nvGrpSpPr>
          <p:grpSpPr>
            <a:xfrm>
              <a:off x="1408492" y="3708292"/>
              <a:ext cx="5412478" cy="2457362"/>
              <a:chOff x="1248950" y="4479490"/>
              <a:chExt cx="6322250" cy="2903996"/>
            </a:xfrm>
          </p:grpSpPr>
          <p:grpSp>
            <p:nvGrpSpPr>
              <p:cNvPr id="932" name="Google Shape;932;p100"/>
              <p:cNvGrpSpPr/>
              <p:nvPr/>
            </p:nvGrpSpPr>
            <p:grpSpPr>
              <a:xfrm>
                <a:off x="1248950" y="4479490"/>
                <a:ext cx="6322250" cy="2903996"/>
                <a:chOff x="1248950" y="4479490"/>
                <a:chExt cx="6322250" cy="2903996"/>
              </a:xfrm>
            </p:grpSpPr>
            <p:sp>
              <p:nvSpPr>
                <p:cNvPr id="933" name="Google Shape;933;p100"/>
                <p:cNvSpPr/>
                <p:nvPr/>
              </p:nvSpPr>
              <p:spPr>
                <a:xfrm>
                  <a:off x="1249000" y="4479490"/>
                  <a:ext cx="6322200" cy="2097300"/>
                </a:xfrm>
                <a:prstGeom prst="roundRect">
                  <a:avLst>
                    <a:gd name="adj" fmla="val 5513"/>
                  </a:avLst>
                </a:prstGeom>
                <a:noFill/>
                <a:ln w="19050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100"/>
                <p:cNvSpPr/>
                <p:nvPr/>
              </p:nvSpPr>
              <p:spPr>
                <a:xfrm>
                  <a:off x="1249000" y="4666303"/>
                  <a:ext cx="6322200" cy="2502900"/>
                </a:xfrm>
                <a:prstGeom prst="rect">
                  <a:avLst/>
                </a:prstGeom>
                <a:solidFill>
                  <a:srgbClr val="3535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100"/>
                <p:cNvSpPr/>
                <p:nvPr/>
              </p:nvSpPr>
              <p:spPr>
                <a:xfrm>
                  <a:off x="1248950" y="5504887"/>
                  <a:ext cx="6322200" cy="1878600"/>
                </a:xfrm>
                <a:prstGeom prst="roundRect">
                  <a:avLst>
                    <a:gd name="adj" fmla="val 11509"/>
                  </a:avLst>
                </a:prstGeom>
                <a:solidFill>
                  <a:srgbClr val="353535"/>
                </a:solidFill>
                <a:ln w="28575" cap="flat" cmpd="sng">
                  <a:solidFill>
                    <a:srgbClr val="35353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6" name="Google Shape;936;p100"/>
              <p:cNvSpPr/>
              <p:nvPr/>
            </p:nvSpPr>
            <p:spPr>
              <a:xfrm>
                <a:off x="1364650" y="4518025"/>
                <a:ext cx="123300" cy="123300"/>
              </a:xfrm>
              <a:prstGeom prst="ellipse">
                <a:avLst/>
              </a:prstGeom>
              <a:solidFill>
                <a:srgbClr val="ED85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00"/>
              <p:cNvSpPr/>
              <p:nvPr/>
            </p:nvSpPr>
            <p:spPr>
              <a:xfrm>
                <a:off x="1517050" y="4518035"/>
                <a:ext cx="123300" cy="123300"/>
              </a:xfrm>
              <a:prstGeom prst="ellipse">
                <a:avLst/>
              </a:prstGeom>
              <a:solidFill>
                <a:srgbClr val="F7D4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00"/>
              <p:cNvSpPr/>
              <p:nvPr/>
            </p:nvSpPr>
            <p:spPr>
              <a:xfrm>
                <a:off x="1669450" y="4518035"/>
                <a:ext cx="123300" cy="123300"/>
              </a:xfrm>
              <a:prstGeom prst="ellipse">
                <a:avLst/>
              </a:prstGeom>
              <a:solidFill>
                <a:srgbClr val="99F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" name="Google Shape;939;p100"/>
            <p:cNvGrpSpPr/>
            <p:nvPr/>
          </p:nvGrpSpPr>
          <p:grpSpPr>
            <a:xfrm>
              <a:off x="1408533" y="3911776"/>
              <a:ext cx="5463577" cy="2072629"/>
              <a:chOff x="1410863" y="2582353"/>
              <a:chExt cx="5354873" cy="2486955"/>
            </a:xfrm>
          </p:grpSpPr>
          <p:sp>
            <p:nvSpPr>
              <p:cNvPr id="940" name="Google Shape;940;p100"/>
              <p:cNvSpPr txBox="1"/>
              <p:nvPr/>
            </p:nvSpPr>
            <p:spPr>
              <a:xfrm>
                <a:off x="1739236" y="2583208"/>
                <a:ext cx="5026500" cy="2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except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bot_answer =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Sorry, I couldn't process that. Try again please.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socketio.emit("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error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", {"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username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twitter_handle, "</a:t>
                </a:r>
                <a:r>
                  <a:rPr lang="en" sz="16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message</a:t>
                </a:r>
                <a:r>
                  <a:rPr lang="en" sz="16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": bot_answer})</a:t>
                </a:r>
                <a:endParaRPr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41" name="Google Shape;941;p100"/>
              <p:cNvSpPr txBox="1"/>
              <p:nvPr/>
            </p:nvSpPr>
            <p:spPr>
              <a:xfrm>
                <a:off x="1410863" y="2582353"/>
                <a:ext cx="352800" cy="18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32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33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34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35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AEAEA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36</a:t>
                </a:r>
                <a:endParaRPr sz="1600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1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Try the app!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101"/>
          <p:cNvSpPr txBox="1"/>
          <p:nvPr/>
        </p:nvSpPr>
        <p:spPr>
          <a:xfrm>
            <a:off x="288300" y="1830150"/>
            <a:ext cx="85674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Click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Show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try your app now!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8" name="Google Shape;94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00225"/>
            <a:ext cx="8839199" cy="266115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02"/>
          <p:cNvSpPr txBox="1">
            <a:spLocks noGrp="1"/>
          </p:cNvSpPr>
          <p:nvPr>
            <p:ph type="title"/>
          </p:nvPr>
        </p:nvSpPr>
        <p:spPr>
          <a:xfrm>
            <a:off x="598350" y="784500"/>
            <a:ext cx="7947300" cy="52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changed?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Now, your bot returns something a lot more like a sentence, rather than random emojis and @mentions. 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3"/>
          <p:cNvSpPr txBox="1"/>
          <p:nvPr/>
        </p:nvSpPr>
        <p:spPr>
          <a:xfrm>
            <a:off x="161550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next? 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103"/>
          <p:cNvSpPr txBox="1"/>
          <p:nvPr/>
        </p:nvSpPr>
        <p:spPr>
          <a:xfrm>
            <a:off x="539400" y="1624550"/>
            <a:ext cx="8065200" cy="1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next workshop, we're going to incorporate artificial intelligence (AI) so that our app actually responds to our message, rather than just returning a random Tweet!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0" name="Google Shape;9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63" y="2960250"/>
            <a:ext cx="8679074" cy="3516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625" y="433448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5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Let's Recap</a:t>
            </a:r>
            <a:endParaRPr sz="3000"/>
          </a:p>
        </p:txBody>
      </p:sp>
      <p:sp>
        <p:nvSpPr>
          <p:cNvPr id="971" name="Google Shape;971;p105"/>
          <p:cNvSpPr txBox="1"/>
          <p:nvPr/>
        </p:nvSpPr>
        <p:spPr>
          <a:xfrm>
            <a:off x="161550" y="16253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did you learn: </a:t>
            </a:r>
            <a:endParaRPr sz="3000" b="1" i="1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2" name="Google Shape;972;p105"/>
          <p:cNvGrpSpPr/>
          <p:nvPr/>
        </p:nvGrpSpPr>
        <p:grpSpPr>
          <a:xfrm>
            <a:off x="618225" y="2815838"/>
            <a:ext cx="7907550" cy="1104900"/>
            <a:chOff x="876675" y="2245013"/>
            <a:chExt cx="7907550" cy="1104900"/>
          </a:xfrm>
        </p:grpSpPr>
        <p:sp>
          <p:nvSpPr>
            <p:cNvPr id="973" name="Google Shape;973;p105"/>
            <p:cNvSpPr/>
            <p:nvPr/>
          </p:nvSpPr>
          <p:spPr>
            <a:xfrm>
              <a:off x="876675" y="2519513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974" name="Google Shape;974;p105"/>
            <p:cNvSpPr txBox="1"/>
            <p:nvPr/>
          </p:nvSpPr>
          <p:spPr>
            <a:xfrm>
              <a:off x="1714725" y="2245013"/>
              <a:ext cx="7069500" cy="11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is a programming language you can use for many things.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5" name="Google Shape;975;p105"/>
          <p:cNvGrpSpPr/>
          <p:nvPr/>
        </p:nvGrpSpPr>
        <p:grpSpPr>
          <a:xfrm>
            <a:off x="618225" y="4186400"/>
            <a:ext cx="7615950" cy="752400"/>
            <a:chOff x="876675" y="3397975"/>
            <a:chExt cx="7615950" cy="752400"/>
          </a:xfrm>
        </p:grpSpPr>
        <p:sp>
          <p:nvSpPr>
            <p:cNvPr id="976" name="Google Shape;976;p105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977" name="Google Shape;977;p105"/>
            <p:cNvSpPr txBox="1"/>
            <p:nvPr/>
          </p:nvSpPr>
          <p:spPr>
            <a:xfrm>
              <a:off x="1714725" y="3397975"/>
              <a:ext cx="677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Regular expressions are used to clean data.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8" name="Google Shape;978;p105"/>
          <p:cNvGrpSpPr/>
          <p:nvPr/>
        </p:nvGrpSpPr>
        <p:grpSpPr>
          <a:xfrm>
            <a:off x="618225" y="5312825"/>
            <a:ext cx="7532550" cy="752400"/>
            <a:chOff x="876675" y="4683200"/>
            <a:chExt cx="7532550" cy="752400"/>
          </a:xfrm>
        </p:grpSpPr>
        <p:sp>
          <p:nvSpPr>
            <p:cNvPr id="979" name="Google Shape;979;p105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980" name="Google Shape;980;p105"/>
            <p:cNvSpPr txBox="1"/>
            <p:nvPr/>
          </p:nvSpPr>
          <p:spPr>
            <a:xfrm>
              <a:off x="1714725" y="4683200"/>
              <a:ext cx="6694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tools you can use include imports, returns, and try/except blocks.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6"/>
          <p:cNvSpPr/>
          <p:nvPr/>
        </p:nvSpPr>
        <p:spPr>
          <a:xfrm>
            <a:off x="941700" y="4309575"/>
            <a:ext cx="7388100" cy="893700"/>
          </a:xfrm>
          <a:prstGeom prst="rect">
            <a:avLst/>
          </a:prstGeom>
          <a:solidFill>
            <a:srgbClr val="5EA5E5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  <a:endParaRPr sz="3000">
              <a:solidFill>
                <a:srgbClr val="FFD966"/>
              </a:solidFill>
            </a:endParaRPr>
          </a:p>
        </p:txBody>
      </p:sp>
      <p:sp>
        <p:nvSpPr>
          <p:cNvPr id="986" name="Google Shape;986;p106"/>
          <p:cNvSpPr txBox="1"/>
          <p:nvPr/>
        </p:nvSpPr>
        <p:spPr>
          <a:xfrm>
            <a:off x="758550" y="2735275"/>
            <a:ext cx="76269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106"/>
          <p:cNvSpPr txBox="1"/>
          <p:nvPr/>
        </p:nvSpPr>
        <p:spPr>
          <a:xfrm>
            <a:off x="0" y="1654700"/>
            <a:ext cx="9144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  <a:endParaRPr sz="36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you going to build today? </a:t>
            </a:r>
            <a:endParaRPr sz="3000"/>
          </a:p>
        </p:txBody>
      </p:sp>
      <p:sp>
        <p:nvSpPr>
          <p:cNvPr id="306" name="Google Shape;306;p44"/>
          <p:cNvSpPr txBox="1"/>
          <p:nvPr/>
        </p:nvSpPr>
        <p:spPr>
          <a:xfrm>
            <a:off x="264750" y="1472150"/>
            <a:ext cx="8614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You’re going to use your new Python skills  to create a Chat Bot!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Give it a try by heading to the URL below: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 rotWithShape="1">
          <a:blip r:embed="rId3">
            <a:alphaModFix/>
          </a:blip>
          <a:srcRect l="5267" t="13502"/>
          <a:stretch/>
        </p:blipFill>
        <p:spPr>
          <a:xfrm>
            <a:off x="2164462" y="3733625"/>
            <a:ext cx="4815075" cy="289977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p44"/>
          <p:cNvSpPr/>
          <p:nvPr/>
        </p:nvSpPr>
        <p:spPr>
          <a:xfrm>
            <a:off x="1433400" y="2609700"/>
            <a:ext cx="6277200" cy="707700"/>
          </a:xfrm>
          <a:prstGeom prst="rect">
            <a:avLst/>
          </a:prstGeom>
          <a:solidFill>
            <a:srgbClr val="353535"/>
          </a:solidFill>
          <a:ln w="28575" cap="flat" cmpd="sng">
            <a:solidFill>
              <a:srgbClr val="5EA5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</a:t>
            </a:r>
            <a:r>
              <a:rPr lang="en" sz="2800" b="1" u="sng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mlhlocal.host/glitch-bot</a:t>
            </a:r>
            <a:endParaRPr sz="2800">
              <a:solidFill>
                <a:srgbClr val="EAEAEA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75" y="4891333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8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Steps</a:t>
            </a:r>
            <a:endParaRPr sz="3000"/>
          </a:p>
        </p:txBody>
      </p:sp>
      <p:sp>
        <p:nvSpPr>
          <p:cNvPr id="998" name="Google Shape;998;p108"/>
          <p:cNvSpPr txBox="1"/>
          <p:nvPr/>
        </p:nvSpPr>
        <p:spPr>
          <a:xfrm>
            <a:off x="161550" y="16253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Where to go from here...</a:t>
            </a:r>
            <a:endParaRPr sz="3000" b="1" i="1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9" name="Google Shape;999;p108"/>
          <p:cNvGrpSpPr/>
          <p:nvPr/>
        </p:nvGrpSpPr>
        <p:grpSpPr>
          <a:xfrm>
            <a:off x="618225" y="2815838"/>
            <a:ext cx="7907550" cy="1104900"/>
            <a:chOff x="876675" y="2245013"/>
            <a:chExt cx="7907550" cy="1104900"/>
          </a:xfrm>
        </p:grpSpPr>
        <p:sp>
          <p:nvSpPr>
            <p:cNvPr id="1000" name="Google Shape;1000;p108"/>
            <p:cNvSpPr/>
            <p:nvPr/>
          </p:nvSpPr>
          <p:spPr>
            <a:xfrm>
              <a:off x="876675" y="2519513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01" name="Google Shape;1001;p108"/>
            <p:cNvSpPr txBox="1"/>
            <p:nvPr/>
          </p:nvSpPr>
          <p:spPr>
            <a:xfrm>
              <a:off x="1714725" y="2245013"/>
              <a:ext cx="7069500" cy="11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is a lot of code in this app that we didn't get to review. Try to read it and understand it on your own!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02" name="Google Shape;1002;p108"/>
          <p:cNvGrpSpPr/>
          <p:nvPr/>
        </p:nvGrpSpPr>
        <p:grpSpPr>
          <a:xfrm>
            <a:off x="618225" y="4186400"/>
            <a:ext cx="7615950" cy="752400"/>
            <a:chOff x="876675" y="3397975"/>
            <a:chExt cx="7615950" cy="752400"/>
          </a:xfrm>
        </p:grpSpPr>
        <p:sp>
          <p:nvSpPr>
            <p:cNvPr id="1003" name="Google Shape;1003;p108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04" name="Google Shape;1004;p108"/>
            <p:cNvSpPr txBox="1"/>
            <p:nvPr/>
          </p:nvSpPr>
          <p:spPr>
            <a:xfrm>
              <a:off x="1714725" y="3397975"/>
              <a:ext cx="677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 out codecademy.com's free Python lessons.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05" name="Google Shape;1005;p108"/>
          <p:cNvGrpSpPr/>
          <p:nvPr/>
        </p:nvGrpSpPr>
        <p:grpSpPr>
          <a:xfrm>
            <a:off x="618225" y="5312825"/>
            <a:ext cx="7532550" cy="752400"/>
            <a:chOff x="876675" y="4683200"/>
            <a:chExt cx="7532550" cy="752400"/>
          </a:xfrm>
        </p:grpSpPr>
        <p:sp>
          <p:nvSpPr>
            <p:cNvPr id="1006" name="Google Shape;1006;p108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007" name="Google Shape;1007;p108"/>
            <p:cNvSpPr txBox="1"/>
            <p:nvPr/>
          </p:nvSpPr>
          <p:spPr>
            <a:xfrm>
              <a:off x="1714725" y="4683200"/>
              <a:ext cx="6694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Take the third workshop! 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9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v.0.0.1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/>
        </p:nvSpPr>
        <p:spPr>
          <a:xfrm>
            <a:off x="125475" y="2344500"/>
            <a:ext cx="4995900" cy="4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the first box (called a text field), the user enters a person's Twitter name.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the second box, the user enters a message.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Twitter name and message are sent to the app.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this work? </a:t>
            </a:r>
            <a:endParaRPr sz="3000"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925" y="3210249"/>
            <a:ext cx="3361240" cy="7413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" name="Google Shape;316;p45"/>
          <p:cNvPicPr preferRelativeResize="0"/>
          <p:nvPr/>
        </p:nvPicPr>
        <p:blipFill rotWithShape="1">
          <a:blip r:embed="rId4">
            <a:alphaModFix/>
          </a:blip>
          <a:srcRect t="3334"/>
          <a:stretch/>
        </p:blipFill>
        <p:spPr>
          <a:xfrm>
            <a:off x="5563925" y="4117100"/>
            <a:ext cx="3361249" cy="5512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/>
        </p:nvSpPr>
        <p:spPr>
          <a:xfrm>
            <a:off x="125475" y="1762450"/>
            <a:ext cx="4995900" cy="51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app uses a library called </a:t>
            </a: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BeautifulSoup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scrape up to 10,000 Tweets from a user using the Twitter API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app uses a Python library called </a:t>
            </a:r>
            <a:r>
              <a:rPr lang="en" sz="1800" b="1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Flask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handle the requests and responses.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Then, the app randomly returns one of the Tweets to you!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this work? </a:t>
            </a:r>
            <a:endParaRPr sz="3000"/>
          </a:p>
        </p:txBody>
      </p:sp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t="10208" b="18849"/>
          <a:stretch/>
        </p:blipFill>
        <p:spPr>
          <a:xfrm>
            <a:off x="5563925" y="1879399"/>
            <a:ext cx="3361250" cy="96973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975" y="4779450"/>
            <a:ext cx="1199150" cy="1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5">
            <a:alphaModFix/>
          </a:blip>
          <a:srcRect t="3334"/>
          <a:stretch/>
        </p:blipFill>
        <p:spPr>
          <a:xfrm>
            <a:off x="5563925" y="3461100"/>
            <a:ext cx="3361249" cy="5512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B0F0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4042</Words>
  <Application>Microsoft Office PowerPoint</Application>
  <PresentationFormat>On-screen Show (4:3)</PresentationFormat>
  <Paragraphs>721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Open Sans</vt:lpstr>
      <vt:lpstr>Courier New</vt:lpstr>
      <vt:lpstr>Corbel</vt:lpstr>
      <vt:lpstr>Helvetica Neue Light</vt:lpstr>
      <vt:lpstr>Noto Sans Symbols</vt:lpstr>
      <vt:lpstr>Consolas</vt:lpstr>
      <vt:lpstr>Open Sans SemiBold</vt:lpstr>
      <vt:lpstr>Arial</vt:lpstr>
      <vt:lpstr>Open Sans ExtraBold</vt:lpstr>
      <vt:lpstr>MLH Localhost Theme</vt:lpstr>
      <vt:lpstr>MLH Localhost Theme</vt:lpstr>
      <vt:lpstr>MLH Localhost Theme</vt:lpstr>
      <vt:lpstr>Frame</vt:lpstr>
      <vt:lpstr>MLH Localhost Theme</vt:lpstr>
      <vt:lpstr>PowerPoint Presentation</vt:lpstr>
      <vt:lpstr>PowerPoint Presentation</vt:lpstr>
      <vt:lpstr>Our unique expression of social good</vt:lpstr>
      <vt:lpstr>What will you learn today?</vt:lpstr>
      <vt:lpstr>Why does this matter?</vt:lpstr>
      <vt:lpstr>What do you remember from last time?  Discuss for a few minutes with someone around you.  </vt:lpstr>
      <vt:lpstr>What are you going to build today? </vt:lpstr>
      <vt:lpstr>How does this work? </vt:lpstr>
      <vt:lpstr>How does this work? </vt:lpstr>
      <vt:lpstr>What's web scraping? </vt:lpstr>
      <vt:lpstr>What's web scraping? </vt:lpstr>
      <vt:lpstr>How are you going to rebuild it? </vt:lpstr>
      <vt:lpstr>That may sound like a lot of steps. Part of coding/programming is learning how all the different tools work and how they work together.   We know you can do it! </vt:lpstr>
      <vt:lpstr>Some things to keep in mind</vt:lpstr>
      <vt:lpstr>Let's get started!</vt:lpstr>
      <vt:lpstr>PowerPoint Presentation</vt:lpstr>
      <vt:lpstr>What Python Skills Did We Learn Last Time?</vt:lpstr>
      <vt:lpstr>What Will You Learn Today? </vt:lpstr>
      <vt:lpstr>The best way to learn to code is to CODE, not to read about it, so let's dive in!</vt:lpstr>
      <vt:lpstr>PowerPoint Presentation</vt:lpstr>
      <vt:lpstr>Glitch</vt:lpstr>
      <vt:lpstr>Get the code </vt:lpstr>
      <vt:lpstr>Get the code </vt:lpstr>
      <vt:lpstr>Now you have all the code you need to complete this workshop! Let's explore it. </vt:lpstr>
      <vt:lpstr>What files are in this project?</vt:lpstr>
      <vt:lpstr>What files are in this project?</vt:lpstr>
      <vt:lpstr>PowerPoint Presentation</vt:lpstr>
      <vt:lpstr>Now that you understand the project, dive in!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run our app and see how it looks!</vt:lpstr>
      <vt:lpstr>PowerPoint Presentation</vt:lpstr>
      <vt:lpstr>Awesome!  Now, we’ve got one more function to add...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you just do?   You created a new function that will remove all sorts of unnecessary characters from our Tweets. </vt:lpstr>
      <vt:lpstr>What do you need to do after you create a new function?   You need to call it!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changed?   Now, your bot returns something a lot more like a sentence, rather than random emojis and @mentions. </vt:lpstr>
      <vt:lpstr>PowerPoint Presentation</vt:lpstr>
      <vt:lpstr>PowerPoint Presentation</vt:lpstr>
      <vt:lpstr>Let's Recap</vt:lpstr>
      <vt:lpstr>PowerPoint Presentation</vt:lpstr>
      <vt:lpstr>PowerPoint Presentation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Anurag Singh</cp:lastModifiedBy>
  <cp:revision>1</cp:revision>
  <dcterms:modified xsi:type="dcterms:W3CDTF">2020-08-29T11:51:08Z</dcterms:modified>
</cp:coreProperties>
</file>